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7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8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3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4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3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9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8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1D46E-248D-E34A-B62A-B21FFF49916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56004-3BB3-2F48-80A6-71880B92A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7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478" y="698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MCOM Research Funding Incentive Bonus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A one-time bonus paid in the Fall for research funding obtained in the most recent completed fiscal year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2199" y="2257539"/>
            <a:ext cx="8482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Bonus = NIH Bonus + [(salary savings &gt;25%)  x  IDCR  X  E]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57584" y="2780760"/>
            <a:ext cx="0" cy="8566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2015" y="4013689"/>
            <a:ext cx="42371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R01 = $3,000</a:t>
            </a:r>
          </a:p>
          <a:p>
            <a:r>
              <a:rPr lang="en-US" dirty="0"/>
              <a:t>2 R01 = $5,000 (total)</a:t>
            </a:r>
          </a:p>
          <a:p>
            <a:r>
              <a:rPr lang="en-US" dirty="0"/>
              <a:t>3 R01 = $7,000 (total)</a:t>
            </a:r>
          </a:p>
          <a:p>
            <a:r>
              <a:rPr lang="en-US" dirty="0"/>
              <a:t>1 R21 = $1,500</a:t>
            </a:r>
          </a:p>
          <a:p>
            <a:r>
              <a:rPr lang="en-US" dirty="0"/>
              <a:t>1 U01 = same as R01</a:t>
            </a:r>
          </a:p>
          <a:p>
            <a:r>
              <a:rPr lang="en-US" dirty="0"/>
              <a:t>1 KXX = same as R21</a:t>
            </a:r>
          </a:p>
          <a:p>
            <a:r>
              <a:rPr lang="en-US" dirty="0"/>
              <a:t>Note: True Multi-PI awards are split equally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483047" y="2823399"/>
            <a:ext cx="0" cy="611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17416" y="3466606"/>
            <a:ext cx="3024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 30% salary on grants</a:t>
            </a:r>
          </a:p>
          <a:p>
            <a:r>
              <a:rPr lang="en-US" dirty="0"/>
              <a:t> = 5% x UCS for part of bonus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16957" y="4393152"/>
            <a:ext cx="293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Indirect cost rate (F&amp;A) for</a:t>
            </a:r>
          </a:p>
          <a:p>
            <a:r>
              <a:rPr lang="en-US" dirty="0"/>
              <a:t>grant, example 49.5% for NIH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180413" y="2933159"/>
            <a:ext cx="0" cy="15088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8473878" y="2933159"/>
            <a:ext cx="23996" cy="28300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93245" y="5779443"/>
            <a:ext cx="2949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Economy factor, varies based </a:t>
            </a:r>
          </a:p>
          <a:p>
            <a:r>
              <a:rPr lang="en-US" dirty="0"/>
              <a:t>on MCOM financial status </a:t>
            </a:r>
          </a:p>
        </p:txBody>
      </p:sp>
    </p:spTree>
    <p:extLst>
      <p:ext uri="{BB962C8B-B14F-4D97-AF65-F5344CB8AC3E}">
        <p14:creationId xmlns:p14="http://schemas.microsoft.com/office/powerpoint/2010/main" val="80531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1B079B-8DF4-4D21-9D20-FC0ECC32C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048" y="797052"/>
            <a:ext cx="6851904" cy="526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09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MCOM Research Funding Incentive Bonus  A one-time bonus paid in the Fall for research funding obtained in the most recent completed fiscal year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Funding Incentive Bonus:2014-2015  A one-time bonus paid in January 2016 for research funding obtained in FY 2014-2015</dc:title>
  <dc:creator>Microsoft Office User</dc:creator>
  <cp:lastModifiedBy>Christine Tam</cp:lastModifiedBy>
  <cp:revision>13</cp:revision>
  <dcterms:created xsi:type="dcterms:W3CDTF">2015-12-22T17:30:17Z</dcterms:created>
  <dcterms:modified xsi:type="dcterms:W3CDTF">2021-07-28T13:13:24Z</dcterms:modified>
</cp:coreProperties>
</file>