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2"/>
  </p:notesMasterIdLst>
  <p:handoutMasterIdLst>
    <p:handoutMasterId r:id="rId43"/>
  </p:handoutMasterIdLst>
  <p:sldIdLst>
    <p:sldId id="343" r:id="rId2"/>
    <p:sldId id="257" r:id="rId3"/>
    <p:sldId id="345" r:id="rId4"/>
    <p:sldId id="258" r:id="rId5"/>
    <p:sldId id="317" r:id="rId6"/>
    <p:sldId id="319" r:id="rId7"/>
    <p:sldId id="318" r:id="rId8"/>
    <p:sldId id="337" r:id="rId9"/>
    <p:sldId id="328" r:id="rId10"/>
    <p:sldId id="329" r:id="rId11"/>
    <p:sldId id="347" r:id="rId12"/>
    <p:sldId id="325" r:id="rId13"/>
    <p:sldId id="326" r:id="rId14"/>
    <p:sldId id="323" r:id="rId15"/>
    <p:sldId id="324" r:id="rId16"/>
    <p:sldId id="338" r:id="rId17"/>
    <p:sldId id="332" r:id="rId18"/>
    <p:sldId id="352" r:id="rId19"/>
    <p:sldId id="291" r:id="rId20"/>
    <p:sldId id="331" r:id="rId21"/>
    <p:sldId id="297" r:id="rId22"/>
    <p:sldId id="344" r:id="rId23"/>
    <p:sldId id="348" r:id="rId24"/>
    <p:sldId id="321" r:id="rId25"/>
    <p:sldId id="286" r:id="rId26"/>
    <p:sldId id="350" r:id="rId27"/>
    <p:sldId id="334" r:id="rId28"/>
    <p:sldId id="322" r:id="rId29"/>
    <p:sldId id="333" r:id="rId30"/>
    <p:sldId id="346" r:id="rId31"/>
    <p:sldId id="320" r:id="rId32"/>
    <p:sldId id="339" r:id="rId33"/>
    <p:sldId id="299" r:id="rId34"/>
    <p:sldId id="302" r:id="rId35"/>
    <p:sldId id="336" r:id="rId36"/>
    <p:sldId id="340" r:id="rId37"/>
    <p:sldId id="300" r:id="rId38"/>
    <p:sldId id="298" r:id="rId39"/>
    <p:sldId id="341" r:id="rId40"/>
    <p:sldId id="30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9" autoAdjust="0"/>
    <p:restoredTop sz="86345" autoAdjust="0"/>
  </p:normalViewPr>
  <p:slideViewPr>
    <p:cSldViewPr>
      <p:cViewPr>
        <p:scale>
          <a:sx n="103" d="100"/>
          <a:sy n="103" d="100"/>
        </p:scale>
        <p:origin x="-72" y="150"/>
      </p:cViewPr>
      <p:guideLst>
        <p:guide orient="horz" pos="2160"/>
        <p:guide pos="2880"/>
      </p:guideLst>
    </p:cSldViewPr>
  </p:slideViewPr>
  <p:outlineViewPr>
    <p:cViewPr>
      <p:scale>
        <a:sx n="33" d="100"/>
        <a:sy n="33" d="100"/>
      </p:scale>
      <p:origin x="0" y="74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C14ECF9-247D-4A4F-9ADF-DC6BF7475627}" type="datetimeFigureOut">
              <a:rPr lang="en-US" smtClean="0"/>
              <a:t>7/21/2014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6D35CA1-DAA4-4C90-A250-DB6D1F7AB2EB}" type="slidenum">
              <a:rPr lang="en-US" smtClean="0"/>
              <a:t>‹#›</a:t>
            </a:fld>
            <a:endParaRPr lang="en-US"/>
          </a:p>
        </p:txBody>
      </p:sp>
    </p:spTree>
    <p:extLst>
      <p:ext uri="{BB962C8B-B14F-4D97-AF65-F5344CB8AC3E}">
        <p14:creationId xmlns:p14="http://schemas.microsoft.com/office/powerpoint/2010/main" val="324750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FFEDF3-B94C-4B01-921F-16F2E8E007C3}" type="datetimeFigureOut">
              <a:rPr lang="en-US" smtClean="0"/>
              <a:t>7/21/2014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CC56A8-4DF2-4CC9-BB4E-4D427A4E00C3}" type="slidenum">
              <a:rPr lang="en-US" smtClean="0"/>
              <a:t>‹#›</a:t>
            </a:fld>
            <a:endParaRPr lang="en-US" dirty="0"/>
          </a:p>
        </p:txBody>
      </p:sp>
    </p:spTree>
    <p:extLst>
      <p:ext uri="{BB962C8B-B14F-4D97-AF65-F5344CB8AC3E}">
        <p14:creationId xmlns:p14="http://schemas.microsoft.com/office/powerpoint/2010/main" val="395308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rugwatch.com/manufacturer/glaxosmithklin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drugwatch.com/avandi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a:t>
            </a:fld>
            <a:endParaRPr lang="en-US" dirty="0"/>
          </a:p>
        </p:txBody>
      </p:sp>
    </p:spTree>
    <p:extLst>
      <p:ext uri="{BB962C8B-B14F-4D97-AF65-F5344CB8AC3E}">
        <p14:creationId xmlns:p14="http://schemas.microsoft.com/office/powerpoint/2010/main" val="149325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1. All three questions must be answered ‘yes’ for the event or problem to be considered an unanticipated problem involving risks to subjects or others</a:t>
            </a:r>
          </a:p>
          <a:p>
            <a:r>
              <a:rPr lang="en-US" dirty="0">
                <a:latin typeface="Arial" panose="020B0604020202020204" pitchFamily="34" charset="0"/>
                <a:cs typeface="Arial" panose="020B0604020202020204" pitchFamily="34" charset="0"/>
              </a:rPr>
              <a:t>Unexpected in terms of nature severity or frequency) based on the research procedures that are described  related documents and in the population being studied</a:t>
            </a:r>
          </a:p>
          <a:p>
            <a:r>
              <a:rPr lang="en-US" b="1" dirty="0">
                <a:latin typeface="Arial" panose="020B0604020202020204" pitchFamily="34" charset="0"/>
                <a:cs typeface="Arial" panose="020B0604020202020204" pitchFamily="34" charset="0"/>
              </a:rPr>
              <a:t> AND</a:t>
            </a:r>
          </a:p>
          <a:p>
            <a:r>
              <a:rPr lang="en-US" dirty="0">
                <a:latin typeface="Arial" panose="020B0604020202020204" pitchFamily="34" charset="0"/>
                <a:cs typeface="Arial" panose="020B0604020202020204" pitchFamily="34" charset="0"/>
              </a:rPr>
              <a:t>2. Related or possibly related to a subject participation in a trial</a:t>
            </a:r>
          </a:p>
          <a:p>
            <a:r>
              <a:rPr lang="en-US" b="1" dirty="0">
                <a:latin typeface="Arial" panose="020B0604020202020204" pitchFamily="34" charset="0"/>
                <a:cs typeface="Arial" panose="020B0604020202020204" pitchFamily="34" charset="0"/>
              </a:rPr>
              <a:t>AND</a:t>
            </a:r>
          </a:p>
          <a:p>
            <a:r>
              <a:rPr lang="en-US" dirty="0">
                <a:latin typeface="Arial" panose="020B0604020202020204" pitchFamily="34" charset="0"/>
                <a:cs typeface="Arial" panose="020B0604020202020204" pitchFamily="34" charset="0"/>
              </a:rPr>
              <a:t>3. Suggest that the research places subjects or others at a greater risk of harm (including physical, psychological, economic, or social harm) related to the research than was previously know or recognized.</a:t>
            </a:r>
          </a:p>
          <a:p>
            <a:r>
              <a:rPr lang="en-US" dirty="0">
                <a:latin typeface="Arial" panose="020B0604020202020204" pitchFamily="34" charset="0"/>
                <a:cs typeface="Arial" panose="020B0604020202020204" pitchFamily="34" charset="0"/>
              </a:rPr>
              <a:t>The reporting pathway for unanticipated problems involving risks to subject or others should be provided in the protocol</a:t>
            </a:r>
          </a:p>
          <a:p>
            <a:endParaRPr lang="en-US" b="0" dirty="0"/>
          </a:p>
        </p:txBody>
      </p:sp>
      <p:sp>
        <p:nvSpPr>
          <p:cNvPr id="4" name="Slide Number Placeholder 3"/>
          <p:cNvSpPr>
            <a:spLocks noGrp="1"/>
          </p:cNvSpPr>
          <p:nvPr>
            <p:ph type="sldNum" sz="quarter" idx="10"/>
          </p:nvPr>
        </p:nvSpPr>
        <p:spPr/>
        <p:txBody>
          <a:bodyPr/>
          <a:lstStyle/>
          <a:p>
            <a:fld id="{D6CC56A8-4DF2-4CC9-BB4E-4D427A4E00C3}" type="slidenum">
              <a:rPr lang="en-US" smtClean="0"/>
              <a:t>10</a:t>
            </a:fld>
            <a:endParaRPr lang="en-US" dirty="0"/>
          </a:p>
        </p:txBody>
      </p:sp>
    </p:spTree>
    <p:extLst>
      <p:ext uri="{BB962C8B-B14F-4D97-AF65-F5344CB8AC3E}">
        <p14:creationId xmlns:p14="http://schemas.microsoft.com/office/powerpoint/2010/main" val="286672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Reasonable possibility means there is evidence to suggest a causal relationship</a:t>
            </a: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11</a:t>
            </a:fld>
            <a:endParaRPr lang="en-US" dirty="0"/>
          </a:p>
        </p:txBody>
      </p:sp>
    </p:spTree>
    <p:extLst>
      <p:ext uri="{BB962C8B-B14F-4D97-AF65-F5344CB8AC3E}">
        <p14:creationId xmlns:p14="http://schemas.microsoft.com/office/powerpoint/2010/main" val="29093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12</a:t>
            </a:fld>
            <a:endParaRPr lang="en-US" dirty="0"/>
          </a:p>
        </p:txBody>
      </p:sp>
    </p:spTree>
    <p:extLst>
      <p:ext uri="{BB962C8B-B14F-4D97-AF65-F5344CB8AC3E}">
        <p14:creationId xmlns:p14="http://schemas.microsoft.com/office/powerpoint/2010/main" val="240429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Arial" panose="020B0604020202020204" pitchFamily="34" charset="0"/>
                <a:cs typeface="Arial" panose="020B0604020202020204" pitchFamily="34" charset="0"/>
              </a:rPr>
              <a:t>Site Investigators are often not aware of external AE’s since they occur to subjects at other institutions</a:t>
            </a:r>
          </a:p>
          <a:p>
            <a:pPr algn="l"/>
            <a:endParaRPr lang="en-US" dirty="0" smtClean="0"/>
          </a:p>
          <a:p>
            <a:pPr algn="l"/>
            <a:r>
              <a:rPr lang="en-US" dirty="0" smtClean="0"/>
              <a:t>It’s important</a:t>
            </a:r>
            <a:r>
              <a:rPr lang="en-US" baseline="0" dirty="0" smtClean="0"/>
              <a:t> to stay in touch with the webinars  and newsletters  and to read all SUSAR that come to your email and to make sure that the PI is aware of these.</a:t>
            </a:r>
          </a:p>
          <a:p>
            <a:pPr algn="l"/>
            <a:endParaRPr lang="en-US" baseline="0" dirty="0" smtClean="0"/>
          </a:p>
          <a:p>
            <a:pPr algn="l"/>
            <a:r>
              <a:rPr lang="en-US" b="1" dirty="0" smtClean="0"/>
              <a:t> If an external AE or series of events is determined to be unexpected or to represent an increase risk to subjects the study sponsor notifies all investigators  of the events. This may also result in a change to the protocol via an amendment or the consent form</a:t>
            </a:r>
            <a:r>
              <a:rPr lang="en-US" dirty="0" smtClean="0"/>
              <a:t>.</a:t>
            </a:r>
          </a:p>
          <a:p>
            <a:pPr algn="l"/>
            <a:endParaRPr lang="en-US" dirty="0" smtClean="0"/>
          </a:p>
          <a:p>
            <a:pPr defTabSz="931774"/>
            <a:r>
              <a:rPr lang="en-US" b="1" dirty="0" smtClean="0"/>
              <a:t>If an external AE or series of events is determined to be unexpected or to represent an increase risk to subjects the study sponsor notifies all investigators  of the events. This may also result in a change to the protocol via an amendment or the consent form</a:t>
            </a:r>
            <a:r>
              <a:rPr lang="en-US" dirty="0" smtClean="0"/>
              <a:t>.</a:t>
            </a:r>
          </a:p>
          <a:p>
            <a:pPr algn="l"/>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13</a:t>
            </a:fld>
            <a:endParaRPr lang="en-US" dirty="0"/>
          </a:p>
        </p:txBody>
      </p:sp>
    </p:spTree>
    <p:extLst>
      <p:ext uri="{BB962C8B-B14F-4D97-AF65-F5344CB8AC3E}">
        <p14:creationId xmlns:p14="http://schemas.microsoft.com/office/powerpoint/2010/main" val="340862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14</a:t>
            </a:fld>
            <a:endParaRPr lang="en-US" dirty="0"/>
          </a:p>
        </p:txBody>
      </p:sp>
    </p:spTree>
    <p:extLst>
      <p:ext uri="{BB962C8B-B14F-4D97-AF65-F5344CB8AC3E}">
        <p14:creationId xmlns:p14="http://schemas.microsoft.com/office/powerpoint/2010/main" val="41792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rupture, bleeding is the AE, not aneurysm repair)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Anemia</a:t>
            </a: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15</a:t>
            </a:fld>
            <a:endParaRPr lang="en-US" dirty="0"/>
          </a:p>
        </p:txBody>
      </p:sp>
    </p:spTree>
    <p:extLst>
      <p:ext uri="{BB962C8B-B14F-4D97-AF65-F5344CB8AC3E}">
        <p14:creationId xmlns:p14="http://schemas.microsoft.com/office/powerpoint/2010/main" val="376762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r>
              <a:rPr lang="en-US" baseline="0" dirty="0" smtClean="0"/>
              <a:t> the Severity and Relationship of an AE/SAE is completed by the PI, not the coordinator. If during an audit it is found that CRC is answering these question, the situation may become very unpleasant. No matter how talented the RC is or how much the PI the RC to complete this for him or her, it remains the responsibility of the physician. In addition to his expertise in this area, it show his or her active involvement and oversight of the subject in the study.</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16</a:t>
            </a:fld>
            <a:endParaRPr lang="en-US" dirty="0"/>
          </a:p>
        </p:txBody>
      </p:sp>
    </p:spTree>
    <p:extLst>
      <p:ext uri="{BB962C8B-B14F-4D97-AF65-F5344CB8AC3E}">
        <p14:creationId xmlns:p14="http://schemas.microsoft.com/office/powerpoint/2010/main" val="245105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events have been </a:t>
            </a:r>
            <a:r>
              <a:rPr lang="en-US" baseline="0" dirty="0" smtClean="0"/>
              <a:t> recorded back as far as the Bible.</a:t>
            </a:r>
          </a:p>
          <a:p>
            <a:r>
              <a:rPr lang="en-US" baseline="0" dirty="0" smtClean="0"/>
              <a:t> When we look at the  profound adverse events that have taken place in history  we realize how they  have</a:t>
            </a:r>
          </a:p>
          <a:p>
            <a:pPr defTabSz="931774">
              <a:defRPr/>
            </a:pPr>
            <a:r>
              <a:rPr lang="en-US" b="0" dirty="0" smtClean="0"/>
              <a:t> </a:t>
            </a:r>
            <a:r>
              <a:rPr lang="en-US" b="0" dirty="0"/>
              <a:t>shaped our </a:t>
            </a:r>
            <a:r>
              <a:rPr lang="en-US" b="0" dirty="0" smtClean="0"/>
              <a:t>beliefs, </a:t>
            </a:r>
            <a:r>
              <a:rPr lang="en-US" b="0" dirty="0"/>
              <a:t>and institutionalized </a:t>
            </a:r>
            <a:r>
              <a:rPr lang="en-US" b="0" dirty="0" smtClean="0"/>
              <a:t>policies, </a:t>
            </a:r>
            <a:r>
              <a:rPr lang="en-US" b="0" dirty="0"/>
              <a:t>and </a:t>
            </a:r>
            <a:r>
              <a:rPr lang="en-US" b="0" dirty="0" smtClean="0"/>
              <a:t>regulations. And still impact</a:t>
            </a:r>
            <a:r>
              <a:rPr lang="en-US" b="0" baseline="0" dirty="0" smtClean="0"/>
              <a:t> us today</a:t>
            </a:r>
          </a:p>
          <a:p>
            <a:pPr defTabSz="931774">
              <a:defRPr/>
            </a:pPr>
            <a:r>
              <a:rPr lang="en-US" b="1" baseline="0" dirty="0" smtClean="0"/>
              <a:t>Bible</a:t>
            </a:r>
          </a:p>
          <a:p>
            <a:pPr defTabSz="931774">
              <a:defRPr/>
            </a:pPr>
            <a:r>
              <a:rPr lang="en-US" b="1" baseline="0" dirty="0" smtClean="0"/>
              <a:t>1202 king of England</a:t>
            </a:r>
            <a:endParaRPr lang="en-US" b="1" dirty="0"/>
          </a:p>
          <a:p>
            <a:r>
              <a:rPr lang="en-US" b="1" dirty="0" smtClean="0"/>
              <a:t>1901</a:t>
            </a:r>
            <a:r>
              <a:rPr lang="en-US" dirty="0" smtClean="0"/>
              <a:t> Diphtheria antitoxin regulatory Power over antitoxin and vaccine development </a:t>
            </a:r>
          </a:p>
          <a:p>
            <a:r>
              <a:rPr lang="en-US" dirty="0" smtClean="0"/>
              <a:t>1932 Tuskegee study of Syphilis  infected</a:t>
            </a:r>
            <a:r>
              <a:rPr lang="en-US" baseline="0" dirty="0" smtClean="0"/>
              <a:t> </a:t>
            </a:r>
            <a:r>
              <a:rPr lang="en-US" dirty="0" smtClean="0"/>
              <a:t>sharecroppers deprived of</a:t>
            </a:r>
            <a:r>
              <a:rPr lang="en-US" baseline="0" dirty="0" smtClean="0"/>
              <a:t> effective treatment</a:t>
            </a:r>
            <a:endParaRPr lang="en-US" dirty="0" smtClean="0"/>
          </a:p>
          <a:p>
            <a:r>
              <a:rPr lang="en-US" dirty="0" smtClean="0"/>
              <a:t>1937 107 deaths mostly children anti freeze</a:t>
            </a:r>
          </a:p>
          <a:p>
            <a:r>
              <a:rPr lang="en-US" dirty="0" smtClean="0"/>
              <a:t>1945 WW2 Medical experiments on prisoners in concentration camps</a:t>
            </a:r>
          </a:p>
          <a:p>
            <a:r>
              <a:rPr lang="en-US" dirty="0" smtClean="0"/>
              <a:t>1947 Nuremberg Code 194</a:t>
            </a:r>
          </a:p>
          <a:p>
            <a:r>
              <a:rPr lang="en-US" b="1" dirty="0" smtClean="0"/>
              <a:t>1962 Thalidomide</a:t>
            </a:r>
          </a:p>
          <a:p>
            <a:r>
              <a:rPr lang="en-US" dirty="0" smtClean="0"/>
              <a:t>1966 ethical breaches still occur</a:t>
            </a:r>
          </a:p>
          <a:p>
            <a:r>
              <a:rPr lang="en-US" dirty="0" smtClean="0"/>
              <a:t>1974 National Research act Signed into law</a:t>
            </a:r>
          </a:p>
          <a:p>
            <a:r>
              <a:rPr lang="en-US" dirty="0" smtClean="0"/>
              <a:t>1976 Medical Device Amendment</a:t>
            </a:r>
          </a:p>
          <a:p>
            <a:r>
              <a:rPr lang="en-US" dirty="0" smtClean="0"/>
              <a:t>1978 The National Commission for the protection of human subjection the Belmont report</a:t>
            </a:r>
          </a:p>
          <a:p>
            <a:r>
              <a:rPr lang="en-US" b="1" dirty="0" smtClean="0"/>
              <a:t>1980 the Title 21 CFR it continues to be revised and amended</a:t>
            </a:r>
          </a:p>
          <a:p>
            <a:r>
              <a:rPr lang="en-US" dirty="0" smtClean="0"/>
              <a:t>1990 Safe Medical Devises ACT</a:t>
            </a:r>
          </a:p>
          <a:p>
            <a:r>
              <a:rPr lang="en-US" dirty="0" smtClean="0"/>
              <a:t>1999 18 year old died from Organ failure </a:t>
            </a:r>
          </a:p>
          <a:p>
            <a:r>
              <a:rPr lang="en-US" dirty="0" smtClean="0"/>
              <a:t>2000 HIPAA</a:t>
            </a:r>
          </a:p>
          <a:p>
            <a:r>
              <a:rPr lang="en-US" dirty="0" smtClean="0"/>
              <a:t>2005 National registry</a:t>
            </a:r>
          </a:p>
          <a:p>
            <a:endParaRPr lang="en-US" dirty="0" smtClean="0"/>
          </a:p>
          <a:p>
            <a:r>
              <a:rPr lang="en-US" dirty="0" smtClean="0"/>
              <a:t>Continue to update</a:t>
            </a:r>
            <a:r>
              <a:rPr lang="en-US" baseline="0" dirty="0" smtClean="0"/>
              <a:t> revise and report CFR</a:t>
            </a:r>
            <a:endParaRPr lang="en-US" dirty="0" smtClean="0"/>
          </a:p>
          <a:p>
            <a:endParaRPr lang="en-US" b="1" dirty="0" smtClean="0"/>
          </a:p>
          <a:p>
            <a:pPr defTabSz="931774">
              <a:defRPr/>
            </a:pPr>
            <a:endParaRPr lang="en-US" b="1" dirty="0"/>
          </a:p>
          <a:p>
            <a:endParaRPr lang="en-US" b="1" dirty="0" smtClean="0"/>
          </a:p>
          <a:p>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17</a:t>
            </a:fld>
            <a:endParaRPr lang="en-US" dirty="0"/>
          </a:p>
        </p:txBody>
      </p:sp>
    </p:spTree>
    <p:extLst>
      <p:ext uri="{BB962C8B-B14F-4D97-AF65-F5344CB8AC3E}">
        <p14:creationId xmlns:p14="http://schemas.microsoft.com/office/powerpoint/2010/main" val="65749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C56A8-4DF2-4CC9-BB4E-4D427A4E00C3}" type="slidenum">
              <a:rPr lang="en-US" smtClean="0"/>
              <a:t>18</a:t>
            </a:fld>
            <a:endParaRPr lang="en-US" dirty="0"/>
          </a:p>
        </p:txBody>
      </p:sp>
    </p:spTree>
    <p:extLst>
      <p:ext uri="{BB962C8B-B14F-4D97-AF65-F5344CB8AC3E}">
        <p14:creationId xmlns:p14="http://schemas.microsoft.com/office/powerpoint/2010/main" val="167644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Discussion Question</a:t>
            </a:r>
            <a:r>
              <a:rPr lang="en-US" b="0" baseline="0" dirty="0" smtClean="0"/>
              <a:t>: Do you think that</a:t>
            </a:r>
            <a:r>
              <a:rPr lang="en-US" baseline="0" dirty="0" smtClean="0"/>
              <a:t> regulations and policies created a false sense of security for researchers?</a:t>
            </a:r>
            <a:endParaRPr lang="en-US" dirty="0" smtClean="0"/>
          </a:p>
          <a:p>
            <a:endParaRPr lang="en-US" b="0" dirty="0" smtClean="0"/>
          </a:p>
          <a:p>
            <a:endParaRPr lang="en-US" b="0" dirty="0" smtClean="0"/>
          </a:p>
          <a:p>
            <a:r>
              <a:rPr lang="en-US" b="0" dirty="0" smtClean="0"/>
              <a:t>Is this enough? We have an Office for Human Research Protection,</a:t>
            </a:r>
            <a:r>
              <a:rPr lang="en-US" b="0" baseline="0" dirty="0" smtClean="0"/>
              <a:t> we do our CITI training.</a:t>
            </a:r>
            <a:endParaRPr lang="en-US" b="0" dirty="0" smtClean="0"/>
          </a:p>
          <a:p>
            <a:r>
              <a:rPr lang="en-US" b="0" baseline="0" dirty="0" smtClean="0"/>
              <a:t>Are there still gaps in safety? If there are gaps in safety how do they occur?</a:t>
            </a:r>
          </a:p>
          <a:p>
            <a:r>
              <a:rPr lang="en-US" b="0" baseline="0" dirty="0" smtClean="0"/>
              <a:t>The competition to get a drug or device to market can be intense.</a:t>
            </a:r>
            <a:endParaRPr lang="en-US" b="0" dirty="0" smtClean="0"/>
          </a:p>
          <a:p>
            <a:r>
              <a:rPr lang="en-US" b="0" dirty="0" smtClean="0"/>
              <a:t>Science and</a:t>
            </a:r>
            <a:r>
              <a:rPr lang="en-US" b="0" baseline="0" dirty="0" smtClean="0"/>
              <a:t> technology is expanding at such a rapid  pace, the drugs and devices and biologics that we are studying are novel.</a:t>
            </a:r>
          </a:p>
          <a:p>
            <a:r>
              <a:rPr lang="en-US" b="0" baseline="0" dirty="0" smtClean="0"/>
              <a:t>Absorbable stents?</a:t>
            </a:r>
          </a:p>
          <a:p>
            <a:r>
              <a:rPr lang="en-US" b="0" baseline="0" dirty="0" smtClean="0"/>
              <a:t>Drug studies with Monoclonal antibodies are relatively new.</a:t>
            </a:r>
          </a:p>
          <a:p>
            <a:r>
              <a:rPr lang="en-US" b="0" baseline="0" dirty="0" smtClean="0"/>
              <a:t> Different therapies and procedures for age old maladies. Example radio frequency oblation of the renal arteries for control of hypertension. </a:t>
            </a:r>
          </a:p>
          <a:p>
            <a:r>
              <a:rPr lang="en-US" b="0" baseline="0" dirty="0" smtClean="0"/>
              <a:t>Surgically  Implanted device in the trachea for sleep apnea</a:t>
            </a:r>
          </a:p>
          <a:p>
            <a:r>
              <a:rPr lang="en-US" b="0" baseline="0" dirty="0" smtClean="0"/>
              <a:t>This is great.. Exciting but what does that mean for those of us conducting the research?  We have yet to see the outcome in human subject</a:t>
            </a:r>
          </a:p>
          <a:p>
            <a:r>
              <a:rPr lang="en-US" b="0" baseline="0" dirty="0" smtClean="0"/>
              <a:t> We need to be Vigilant in the way we  conduct research. Report AE as soon as they occur. Good coordinator practice. Stay in touch with you patient, make sure they are followed in the window. And report AE’s as listed in the protocol.</a:t>
            </a:r>
          </a:p>
        </p:txBody>
      </p:sp>
      <p:sp>
        <p:nvSpPr>
          <p:cNvPr id="4" name="Slide Number Placeholder 3"/>
          <p:cNvSpPr>
            <a:spLocks noGrp="1"/>
          </p:cNvSpPr>
          <p:nvPr>
            <p:ph type="sldNum" sz="quarter" idx="10"/>
          </p:nvPr>
        </p:nvSpPr>
        <p:spPr/>
        <p:txBody>
          <a:bodyPr/>
          <a:lstStyle/>
          <a:p>
            <a:fld id="{D6CC56A8-4DF2-4CC9-BB4E-4D427A4E00C3}" type="slidenum">
              <a:rPr lang="en-US" smtClean="0"/>
              <a:t>19</a:t>
            </a:fld>
            <a:endParaRPr lang="en-US" dirty="0"/>
          </a:p>
        </p:txBody>
      </p:sp>
    </p:spTree>
    <p:extLst>
      <p:ext uri="{BB962C8B-B14F-4D97-AF65-F5344CB8AC3E}">
        <p14:creationId xmlns:p14="http://schemas.microsoft.com/office/powerpoint/2010/main" val="133808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all about safety</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a:t>
            </a:fld>
            <a:endParaRPr lang="en-US" dirty="0"/>
          </a:p>
        </p:txBody>
      </p:sp>
    </p:spTree>
    <p:extLst>
      <p:ext uri="{BB962C8B-B14F-4D97-AF65-F5344CB8AC3E}">
        <p14:creationId xmlns:p14="http://schemas.microsoft.com/office/powerpoint/2010/main" val="101346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majority of people responsible for unethical behavior in recent clinical trials have ties to the manufacturers of pharmaceutical drugs and medical devices. </a:t>
            </a:r>
            <a:r>
              <a:rPr lang="en-US" b="1" dirty="0" smtClean="0"/>
              <a:t>The profit margins of these companies often jeopardize transparency in clinical research, which is of vital importance to the people whose lives and well-being depend on their products.</a:t>
            </a:r>
          </a:p>
          <a:p>
            <a:r>
              <a:rPr lang="en-US" dirty="0" smtClean="0"/>
              <a:t>All too often, drug manufacturers pollute the canon of medical literature with biased studies — much to the dismay of physicians who need accurate trial results to make informed health care decisions for their patients. Lawsuits also have exposed companies that buried unfavorable results from clinical trials evaluating the safety of their drugs and devices.</a:t>
            </a:r>
          </a:p>
          <a:p>
            <a:r>
              <a:rPr lang="en-US" dirty="0" smtClean="0"/>
              <a:t>In 2012, </a:t>
            </a:r>
            <a:r>
              <a:rPr lang="en-US" dirty="0" smtClean="0">
                <a:hlinkClick r:id="rId3"/>
              </a:rPr>
              <a:t>GlaxoSmithKline (GSK)</a:t>
            </a:r>
            <a:r>
              <a:rPr lang="en-US" dirty="0" smtClean="0"/>
              <a:t> pleaded guilty to criminal misconduct for several scathing incidents of health-care fraud.</a:t>
            </a:r>
          </a:p>
          <a:p>
            <a:r>
              <a:rPr lang="en-US" dirty="0" smtClean="0"/>
              <a:t> Prosecutors found the multinational, multibillion-dollar drug manufacturer had bribed doctors to sell its products and marketed several drugs outside of their federally approved indications.</a:t>
            </a:r>
          </a:p>
          <a:p>
            <a:r>
              <a:rPr lang="en-US" dirty="0" smtClean="0"/>
              <a:t>In addition, the company for years </a:t>
            </a:r>
            <a:r>
              <a:rPr lang="en-US" b="1" dirty="0" smtClean="0"/>
              <a:t>concealed clinical trial data that revealed an increased risk of heart attacks in patients taking </a:t>
            </a:r>
            <a:r>
              <a:rPr lang="en-US" b="1" dirty="0" smtClean="0">
                <a:hlinkClick r:id="rId4"/>
              </a:rPr>
              <a:t>Avandia</a:t>
            </a:r>
            <a:r>
              <a:rPr lang="en-US" dirty="0" smtClean="0"/>
              <a:t>, a former blockbuster drug for type 2 diabetes. </a:t>
            </a:r>
          </a:p>
          <a:p>
            <a:r>
              <a:rPr lang="en-US" dirty="0" smtClean="0"/>
              <a:t>The lawsuit resulted in a </a:t>
            </a:r>
            <a:r>
              <a:rPr lang="en-US" b="1" dirty="0" smtClean="0"/>
              <a:t>$3 billion settlement</a:t>
            </a:r>
            <a:r>
              <a:rPr lang="en-US" dirty="0" smtClean="0"/>
              <a:t>, one of the largest in U.S. history.</a:t>
            </a:r>
          </a:p>
          <a:p>
            <a:r>
              <a:rPr lang="en-US" dirty="0" smtClean="0"/>
              <a:t>Numerous other examples of unethical research and reporting have come to light as common practice in the pharmaceutical industry. Selective reporting of clinical trial results has become a major issue, with extensive research demonstrating that between 25 and 50 percent of clinical trial results remain unpublished several years after completion.</a:t>
            </a:r>
          </a:p>
          <a:p>
            <a:r>
              <a:rPr lang="en-US" dirty="0" smtClean="0"/>
              <a:t>Pharmaceutical companies also have a troubling inclination to design studies to pursue marketing goals rather than help patients or improve collective medical knowledge.</a:t>
            </a: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20</a:t>
            </a:fld>
            <a:endParaRPr lang="en-US" dirty="0"/>
          </a:p>
        </p:txBody>
      </p:sp>
    </p:spTree>
    <p:extLst>
      <p:ext uri="{BB962C8B-B14F-4D97-AF65-F5344CB8AC3E}">
        <p14:creationId xmlns:p14="http://schemas.microsoft.com/office/powerpoint/2010/main" val="117188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Review of the Protocol for safety and ethical consideration before a TGH</a:t>
            </a:r>
            <a:r>
              <a:rPr lang="en-US" baseline="0" dirty="0" smtClean="0"/>
              <a:t> application has even been submitted.</a:t>
            </a:r>
          </a:p>
          <a:p>
            <a:r>
              <a:rPr lang="en-US" baseline="0" dirty="0" smtClean="0"/>
              <a:t>Have the regulations and policies created a false sense of security for researchers?</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21</a:t>
            </a:fld>
            <a:endParaRPr lang="en-US" dirty="0"/>
          </a:p>
        </p:txBody>
      </p:sp>
    </p:spTree>
    <p:extLst>
      <p:ext uri="{BB962C8B-B14F-4D97-AF65-F5344CB8AC3E}">
        <p14:creationId xmlns:p14="http://schemas.microsoft.com/office/powerpoint/2010/main" val="382563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22</a:t>
            </a:fld>
            <a:endParaRPr lang="en-US" dirty="0"/>
          </a:p>
        </p:txBody>
      </p:sp>
    </p:spTree>
    <p:extLst>
      <p:ext uri="{BB962C8B-B14F-4D97-AF65-F5344CB8AC3E}">
        <p14:creationId xmlns:p14="http://schemas.microsoft.com/office/powerpoint/2010/main" val="169386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 sponsor may add a few other components to the Definition of an AE in the Protocol. Be</a:t>
            </a:r>
            <a:r>
              <a:rPr lang="en-US" baseline="0" dirty="0" smtClean="0"/>
              <a:t> careful to note your study protocol definition of an AE/SAE in terms or what to capture and not to capture?</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23</a:t>
            </a:fld>
            <a:endParaRPr lang="en-US" dirty="0"/>
          </a:p>
        </p:txBody>
      </p:sp>
    </p:spTree>
    <p:extLst>
      <p:ext uri="{BB962C8B-B14F-4D97-AF65-F5344CB8AC3E}">
        <p14:creationId xmlns:p14="http://schemas.microsoft.com/office/powerpoint/2010/main" val="390081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AE’s are collected in Clinical Trials</a:t>
            </a:r>
            <a:r>
              <a:rPr lang="en-US" b="1" baseline="0" dirty="0" smtClean="0">
                <a:latin typeface="Arial" panose="020B0604020202020204" pitchFamily="34" charset="0"/>
                <a:cs typeface="Arial" panose="020B0604020202020204" pitchFamily="34" charset="0"/>
              </a:rPr>
              <a:t> to:</a:t>
            </a:r>
          </a:p>
          <a:p>
            <a:endParaRPr lang="en-US" baseline="0" dirty="0" smtClean="0">
              <a:latin typeface="Arial" panose="020B0604020202020204" pitchFamily="34" charset="0"/>
              <a:cs typeface="Arial" panose="020B0604020202020204" pitchFamily="34" charset="0"/>
            </a:endParaRPr>
          </a:p>
          <a:p>
            <a:pPr marL="174708" indent="-174708">
              <a:buFont typeface="Wingdings" panose="05000000000000000000" pitchFamily="2" charset="2"/>
              <a:buChar char="q"/>
            </a:pPr>
            <a:r>
              <a:rPr lang="en-US" baseline="0" dirty="0" smtClean="0">
                <a:latin typeface="Arial" panose="020B0604020202020204" pitchFamily="34" charset="0"/>
                <a:cs typeface="Arial" panose="020B0604020202020204" pitchFamily="34" charset="0"/>
              </a:rPr>
              <a:t> Determine the safety profile of a drug, biologic or device~are there any significant concerns that would prevent the product or test article from being used in it’s intended patient population. The </a:t>
            </a:r>
            <a:r>
              <a:rPr lang="en-US" b="1" baseline="0" dirty="0" smtClean="0">
                <a:latin typeface="Arial" panose="020B0604020202020204" pitchFamily="34" charset="0"/>
                <a:cs typeface="Arial" panose="020B0604020202020204" pitchFamily="34" charset="0"/>
              </a:rPr>
              <a:t>Investigator Brochure </a:t>
            </a:r>
            <a:r>
              <a:rPr lang="en-US" b="0" baseline="0" dirty="0" smtClean="0">
                <a:latin typeface="Arial" panose="020B0604020202020204" pitchFamily="34" charset="0"/>
                <a:cs typeface="Arial" panose="020B0604020202020204" pitchFamily="34" charset="0"/>
              </a:rPr>
              <a:t>contains all AE’s reported in trials of the test article to date and describes the number of times specific were reported</a:t>
            </a:r>
          </a:p>
          <a:p>
            <a:endParaRPr lang="en-US" b="1" baseline="0" dirty="0" smtClean="0">
              <a:latin typeface="Arial" panose="020B0604020202020204" pitchFamily="34" charset="0"/>
              <a:cs typeface="Arial" panose="020B0604020202020204" pitchFamily="34" charset="0"/>
            </a:endParaRPr>
          </a:p>
          <a:p>
            <a:pPr marL="174708" indent="-174708">
              <a:buFont typeface="Wingdings" panose="05000000000000000000" pitchFamily="2" charset="2"/>
              <a:buChar char="q"/>
            </a:pPr>
            <a:r>
              <a:rPr lang="en-US" baseline="0" dirty="0" smtClean="0">
                <a:latin typeface="Arial" panose="020B0604020202020204" pitchFamily="34" charset="0"/>
                <a:cs typeface="Arial" panose="020B0604020202020204" pitchFamily="34" charset="0"/>
              </a:rPr>
              <a:t>Evaluate the benefits and risks of a product~ US food and Drug administration recognizes the need for medical risk-benefit judgment to be made as part of the process of approving a test article for marketing. In this evaluation </a:t>
            </a:r>
            <a:r>
              <a:rPr lang="en-US" b="1" baseline="0" dirty="0" smtClean="0">
                <a:latin typeface="Arial" panose="020B0604020202020204" pitchFamily="34" charset="0"/>
                <a:cs typeface="Arial" panose="020B0604020202020204" pitchFamily="34" charset="0"/>
              </a:rPr>
              <a:t>the FDA  considers whether the benefit of the test article outweigh its known side effects and potential risks </a:t>
            </a:r>
            <a:r>
              <a:rPr lang="en-US" baseline="0" dirty="0" smtClean="0">
                <a:latin typeface="Arial" panose="020B0604020202020204" pitchFamily="34" charset="0"/>
                <a:cs typeface="Arial" panose="020B0604020202020204" pitchFamily="34" charset="0"/>
              </a:rPr>
              <a:t>as well as the need to answer remaining questions about it’s effectiveness. Included in the FDA assessment of the risk-benefit ratio is a careful evaluation of all AEs reported during Clinical trials.</a:t>
            </a:r>
          </a:p>
          <a:p>
            <a:pPr marL="174708" indent="-174708">
              <a:buFont typeface="Wingdings" panose="05000000000000000000" pitchFamily="2" charset="2"/>
              <a:buChar char="q"/>
            </a:pPr>
            <a:endParaRPr lang="en-US" baseline="0" dirty="0" smtClean="0">
              <a:latin typeface="Arial" panose="020B0604020202020204" pitchFamily="34" charset="0"/>
              <a:cs typeface="Arial" panose="020B0604020202020204" pitchFamily="34" charset="0"/>
            </a:endParaRPr>
          </a:p>
          <a:p>
            <a:pPr marL="174708" indent="-174708">
              <a:buFont typeface="Wingdings" panose="05000000000000000000" pitchFamily="2" charset="2"/>
              <a:buChar char="q"/>
            </a:pPr>
            <a:r>
              <a:rPr lang="en-US" baseline="0" dirty="0" smtClean="0">
                <a:latin typeface="Arial" panose="020B0604020202020204" pitchFamily="34" charset="0"/>
                <a:cs typeface="Arial" panose="020B0604020202020204" pitchFamily="34" charset="0"/>
              </a:rPr>
              <a:t> and provide information for the package inserts if the product is approved for marketing ~ Sponsors use AE information to prepare package inserts and user instructions for marketed drugs, biologics and devices. Package inserts, based on scientific facts gleaned from clinical trials , are written to instruct health care providers and patients of potential side effects. The Package inserts also serve as a reference by which the FDA can evaluate additional AE’s reported after marketing. </a:t>
            </a:r>
            <a:r>
              <a:rPr lang="en-US" b="1" u="sng" baseline="0" dirty="0" smtClean="0">
                <a:latin typeface="Arial" panose="020B0604020202020204" pitchFamily="34" charset="0"/>
                <a:cs typeface="Arial" panose="020B0604020202020204" pitchFamily="34" charset="0"/>
              </a:rPr>
              <a:t>When post marketing AEs not listed on the package insert reported, additional investigations may be required and /or the product may be recalled.</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6CC56A8-4DF2-4CC9-BB4E-4D427A4E00C3}" type="slidenum">
              <a:rPr lang="en-US" smtClean="0"/>
              <a:t>24</a:t>
            </a:fld>
            <a:endParaRPr lang="en-US" dirty="0"/>
          </a:p>
        </p:txBody>
      </p:sp>
    </p:spTree>
    <p:extLst>
      <p:ext uri="{BB962C8B-B14F-4D97-AF65-F5344CB8AC3E}">
        <p14:creationId xmlns:p14="http://schemas.microsoft.com/office/powerpoint/2010/main" val="2354376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What is our role in providing</a:t>
            </a:r>
            <a:r>
              <a:rPr lang="en-US" baseline="0" dirty="0" smtClean="0"/>
              <a:t> safety in Clinical research? Patient safety minimize risk. How can we do this?</a:t>
            </a:r>
          </a:p>
          <a:p>
            <a:r>
              <a:rPr lang="en-US" b="1" baseline="0" dirty="0" smtClean="0"/>
              <a:t>Primary Investigator</a:t>
            </a:r>
            <a:r>
              <a:rPr lang="en-US" baseline="0" dirty="0" smtClean="0"/>
              <a:t> under federal regulations have an obligation to report certain AEs that affect subject participating in a clinical study. Collecting and reporting to the sponsor or designee all pertinent information about AEs as required by the protocol.</a:t>
            </a:r>
          </a:p>
          <a:p>
            <a:r>
              <a:rPr lang="en-US" baseline="0" dirty="0" smtClean="0"/>
              <a:t>The protocol includes a plan for safety monitoring and reporting AEs and Unanticipated problems.</a:t>
            </a:r>
          </a:p>
          <a:p>
            <a:r>
              <a:rPr lang="en-US" baseline="0" dirty="0" smtClean="0"/>
              <a:t>The protocol outlines the procedure for communicating this information as well as local institution reporting responsibilities to the IRB and other regulatory groups.</a:t>
            </a:r>
          </a:p>
          <a:p>
            <a:r>
              <a:rPr lang="en-US" baseline="0" dirty="0" smtClean="0"/>
              <a:t>Clinical trials require a different Mindset for clinical practice regarding reporting AEs</a:t>
            </a:r>
          </a:p>
          <a:p>
            <a:r>
              <a:rPr lang="en-US" b="1" baseline="0" dirty="0" smtClean="0"/>
              <a:t>IRB</a:t>
            </a:r>
            <a:r>
              <a:rPr lang="en-US" baseline="0" dirty="0" smtClean="0"/>
              <a:t> after initial review  and approval of the study the IRB conducts the continuing reviews.  The frequency of the reviews is determined by the degree of risk presented by the study. These fulfill the IRB’s responsibility to assure the protection of the rights and welfare of the human subjects.</a:t>
            </a:r>
          </a:p>
          <a:p>
            <a:r>
              <a:rPr lang="en-US" b="1" baseline="0" dirty="0" smtClean="0"/>
              <a:t>Sponsor Responsibility: </a:t>
            </a:r>
            <a:r>
              <a:rPr lang="en-US" b="0" baseline="0" dirty="0" smtClean="0"/>
              <a:t>are responsible to both expedited and routine reporting of the AE’s to the FDA. Reporting continues after the test article has been approved. Sponsors are specifically required to notify all participating investigators and the FDA in a written safety report of any adverse experience associated with the use of the drug that is both serious and unexpected. Sponsors are responsible for keeping each participating investigator informed.</a:t>
            </a:r>
          </a:p>
          <a:p>
            <a:endParaRPr lang="en-US" b="0" dirty="0"/>
          </a:p>
        </p:txBody>
      </p:sp>
      <p:sp>
        <p:nvSpPr>
          <p:cNvPr id="4" name="Slide Number Placeholder 3"/>
          <p:cNvSpPr>
            <a:spLocks noGrp="1"/>
          </p:cNvSpPr>
          <p:nvPr>
            <p:ph type="sldNum" sz="quarter" idx="10"/>
          </p:nvPr>
        </p:nvSpPr>
        <p:spPr/>
        <p:txBody>
          <a:bodyPr/>
          <a:lstStyle/>
          <a:p>
            <a:fld id="{D6CC56A8-4DF2-4CC9-BB4E-4D427A4E00C3}" type="slidenum">
              <a:rPr lang="en-US" smtClean="0"/>
              <a:t>25</a:t>
            </a:fld>
            <a:endParaRPr lang="en-US" dirty="0"/>
          </a:p>
        </p:txBody>
      </p:sp>
    </p:spTree>
    <p:extLst>
      <p:ext uri="{BB962C8B-B14F-4D97-AF65-F5344CB8AC3E}">
        <p14:creationId xmlns:p14="http://schemas.microsoft.com/office/powerpoint/2010/main" val="101279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IRB.</a:t>
            </a:r>
          </a:p>
          <a:p>
            <a:r>
              <a:rPr lang="en-US" dirty="0" smtClean="0"/>
              <a:t> As long as you have clear documentation from your IRB off</a:t>
            </a:r>
            <a:r>
              <a:rPr lang="en-US" baseline="0" dirty="0" smtClean="0"/>
              <a:t> their reporting requirements , the CRA/ sponsor will accept that. Your IRB requirements will then  be documented in the Monitoring Visit notes to show that there is no deviation. Follow the study protocol in terms of capturing the AEs and notifying the sponsor. Be aware that the IRB and Sponsor can have different requirements.</a:t>
            </a:r>
          </a:p>
          <a:p>
            <a:r>
              <a:rPr lang="en-US" baseline="0" dirty="0" smtClean="0"/>
              <a:t>Hint: copy of the IRB requirements along site the Case report Forms in the patient binder.</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26</a:t>
            </a:fld>
            <a:endParaRPr lang="en-US" dirty="0"/>
          </a:p>
        </p:txBody>
      </p:sp>
    </p:spTree>
    <p:extLst>
      <p:ext uri="{BB962C8B-B14F-4D97-AF65-F5344CB8AC3E}">
        <p14:creationId xmlns:p14="http://schemas.microsoft.com/office/powerpoint/2010/main" val="370974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a:t>
            </a:r>
            <a:r>
              <a:rPr lang="en-US" baseline="0" dirty="0" smtClean="0"/>
              <a:t> Research coordinator must always have process of evaluation in their awareness.</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27</a:t>
            </a:fld>
            <a:endParaRPr lang="en-US" dirty="0"/>
          </a:p>
        </p:txBody>
      </p:sp>
    </p:spTree>
    <p:extLst>
      <p:ext uri="{BB962C8B-B14F-4D97-AF65-F5344CB8AC3E}">
        <p14:creationId xmlns:p14="http://schemas.microsoft.com/office/powerpoint/2010/main" val="361456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a:t>
            </a:r>
            <a:r>
              <a:rPr lang="en-US" baseline="0" dirty="0" smtClean="0"/>
              <a:t> was raised by the IRB community that increasingly large volumes of individual adverse events reports submitted to the IRB often lacked context and detail.</a:t>
            </a:r>
          </a:p>
          <a:p>
            <a:r>
              <a:rPr lang="en-US" baseline="0" dirty="0" smtClean="0"/>
              <a:t>That this large volume of nonspecific information was actually inhibiting rather that enhancing the ability of the IRBs to protect human subjects.</a:t>
            </a:r>
          </a:p>
          <a:p>
            <a:r>
              <a:rPr lang="en-US" baseline="0" dirty="0" smtClean="0"/>
              <a:t>Know your protocol and sponsor and IRB requirement in regard to what is reportable. The definitions stated above are general</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28</a:t>
            </a:fld>
            <a:endParaRPr lang="en-US" dirty="0"/>
          </a:p>
        </p:txBody>
      </p:sp>
    </p:spTree>
    <p:extLst>
      <p:ext uri="{BB962C8B-B14F-4D97-AF65-F5344CB8AC3E}">
        <p14:creationId xmlns:p14="http://schemas.microsoft.com/office/powerpoint/2010/main" val="2076019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a PI can trump the sponsor.</a:t>
            </a:r>
            <a:r>
              <a:rPr lang="en-US" baseline="0" dirty="0" smtClean="0"/>
              <a:t> No matter what is in the protocol if the PI flatly refuses to categorize something as an AE the sponsor needs to be made aware of this and thorough clear documentation must present in the chart as to why the PI feels this event should not be an AE.</a:t>
            </a:r>
          </a:p>
          <a:p>
            <a:r>
              <a:rPr lang="en-US" baseline="0" dirty="0" smtClean="0"/>
              <a:t>The sponsor cannot make the PI agree to an AE at anytime. They can strongly suggest and recommend it be captured.</a:t>
            </a:r>
          </a:p>
          <a:p>
            <a:r>
              <a:rPr lang="en-US" baseline="0" dirty="0" smtClean="0"/>
              <a:t>Clear documentation and good communication present with the sponsor.  This decision will be documented in the Interim Monitoring Visit Report and the in the F/U letter. If you do not see it documented in the IMV ask the CRA about this.</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29</a:t>
            </a:fld>
            <a:endParaRPr lang="en-US" dirty="0"/>
          </a:p>
        </p:txBody>
      </p:sp>
    </p:spTree>
    <p:extLst>
      <p:ext uri="{BB962C8B-B14F-4D97-AF65-F5344CB8AC3E}">
        <p14:creationId xmlns:p14="http://schemas.microsoft.com/office/powerpoint/2010/main" val="276745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a:t>
            </a:fld>
            <a:endParaRPr lang="en-US" dirty="0"/>
          </a:p>
        </p:txBody>
      </p:sp>
    </p:spTree>
    <p:extLst>
      <p:ext uri="{BB962C8B-B14F-4D97-AF65-F5344CB8AC3E}">
        <p14:creationId xmlns:p14="http://schemas.microsoft.com/office/powerpoint/2010/main" val="2746074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our responsibilities</a:t>
            </a:r>
            <a:r>
              <a:rPr lang="en-US" baseline="0" dirty="0" smtClean="0"/>
              <a:t> and regulations. What about the systems that we work in, the hospitals, Universities the departments  departments private industry</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30</a:t>
            </a:fld>
            <a:endParaRPr lang="en-US" dirty="0"/>
          </a:p>
        </p:txBody>
      </p:sp>
    </p:spTree>
    <p:extLst>
      <p:ext uri="{BB962C8B-B14F-4D97-AF65-F5344CB8AC3E}">
        <p14:creationId xmlns:p14="http://schemas.microsoft.com/office/powerpoint/2010/main" val="3286607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31</a:t>
            </a:fld>
            <a:endParaRPr lang="en-US" dirty="0"/>
          </a:p>
        </p:txBody>
      </p:sp>
    </p:spTree>
    <p:extLst>
      <p:ext uri="{BB962C8B-B14F-4D97-AF65-F5344CB8AC3E}">
        <p14:creationId xmlns:p14="http://schemas.microsoft.com/office/powerpoint/2010/main" val="244367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Independent double Checks~</a:t>
            </a:r>
          </a:p>
          <a:p>
            <a:r>
              <a:rPr lang="en-US" dirty="0" smtClean="0"/>
              <a:t> identified</a:t>
            </a:r>
            <a:r>
              <a:rPr lang="en-US" baseline="0" dirty="0" smtClean="0"/>
              <a:t> high risk medication and procedures</a:t>
            </a:r>
          </a:p>
          <a:p>
            <a:r>
              <a:rPr lang="en-US" baseline="0" dirty="0" smtClean="0"/>
              <a:t>IV pumps and Calculations</a:t>
            </a:r>
            <a:endParaRPr lang="en-US" dirty="0" smtClean="0"/>
          </a:p>
          <a:p>
            <a:endParaRPr lang="en-US" b="1" dirty="0" smtClean="0"/>
          </a:p>
          <a:p>
            <a:r>
              <a:rPr lang="en-US" b="1" dirty="0" smtClean="0"/>
              <a:t>Communication and Coordination~</a:t>
            </a:r>
          </a:p>
          <a:p>
            <a:r>
              <a:rPr lang="en-US" b="0" dirty="0" smtClean="0"/>
              <a:t>Establish</a:t>
            </a:r>
            <a:r>
              <a:rPr lang="en-US" b="0" baseline="0" dirty="0" smtClean="0"/>
              <a:t> roles and  Responsibility in Workflows</a:t>
            </a:r>
          </a:p>
          <a:p>
            <a:r>
              <a:rPr lang="en-US" b="0" baseline="0" dirty="0" smtClean="0"/>
              <a:t>Increase amount of Patient education and access to coordinator</a:t>
            </a:r>
          </a:p>
          <a:p>
            <a:r>
              <a:rPr lang="en-US" b="0" baseline="0" dirty="0" smtClean="0"/>
              <a:t>Access patients health literacy and understanding</a:t>
            </a:r>
            <a:endParaRPr lang="en-US" dirty="0" smtClean="0"/>
          </a:p>
          <a:p>
            <a:r>
              <a:rPr lang="en-US" b="1" dirty="0" smtClean="0"/>
              <a:t>Informatics and Automation~ </a:t>
            </a:r>
          </a:p>
          <a:p>
            <a:r>
              <a:rPr lang="en-US" b="0" baseline="0" dirty="0" smtClean="0"/>
              <a:t>Managements of  Alerts</a:t>
            </a:r>
          </a:p>
          <a:p>
            <a:r>
              <a:rPr lang="en-US" b="0" baseline="0" dirty="0" smtClean="0"/>
              <a:t>Procedure for Connecting data in computerized data bases</a:t>
            </a:r>
            <a:endParaRPr lang="en-US" b="0" dirty="0" smtClean="0"/>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32</a:t>
            </a:fld>
            <a:endParaRPr lang="en-US" dirty="0"/>
          </a:p>
        </p:txBody>
      </p:sp>
    </p:spTree>
    <p:extLst>
      <p:ext uri="{BB962C8B-B14F-4D97-AF65-F5344CB8AC3E}">
        <p14:creationId xmlns:p14="http://schemas.microsoft.com/office/powerpoint/2010/main" val="317267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Tampa General</a:t>
            </a:r>
          </a:p>
          <a:p>
            <a:r>
              <a:rPr lang="en-US" dirty="0" smtClean="0"/>
              <a:t>USF</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33</a:t>
            </a:fld>
            <a:endParaRPr lang="en-US" dirty="0"/>
          </a:p>
        </p:txBody>
      </p:sp>
    </p:spTree>
    <p:extLst>
      <p:ext uri="{BB962C8B-B14F-4D97-AF65-F5344CB8AC3E}">
        <p14:creationId xmlns:p14="http://schemas.microsoft.com/office/powerpoint/2010/main" val="314580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Unsafe labeling,</a:t>
            </a:r>
          </a:p>
          <a:p>
            <a:r>
              <a:rPr lang="en-US" dirty="0" smtClean="0"/>
              <a:t>Knowledge</a:t>
            </a:r>
            <a:r>
              <a:rPr lang="en-US" baseline="0" dirty="0" smtClean="0"/>
              <a:t> transfer,</a:t>
            </a:r>
          </a:p>
          <a:p>
            <a:r>
              <a:rPr lang="en-US" baseline="0" dirty="0" smtClean="0"/>
              <a:t>Lack of Standardization, </a:t>
            </a:r>
          </a:p>
          <a:p>
            <a:r>
              <a:rPr lang="en-US" baseline="0" dirty="0" smtClean="0"/>
              <a:t>Health Care Provider Communication.</a:t>
            </a:r>
          </a:p>
          <a:p>
            <a:r>
              <a:rPr lang="en-US" baseline="0" dirty="0" smtClean="0"/>
              <a:t>How important is it for all members of the health care team to know that the patient is in a research study? For example the come into the ER and end up in ICU. Do you want or need to Know? How many trials have you been involved in where documentation that you the research coordinator communicated the study participants involvement in the study</a:t>
            </a:r>
          </a:p>
          <a:p>
            <a:r>
              <a:rPr lang="en-US" baseline="0" dirty="0" smtClean="0"/>
              <a:t>Lack of standardization</a:t>
            </a:r>
          </a:p>
          <a:p>
            <a:r>
              <a:rPr lang="en-US" baseline="0" dirty="0" smtClean="0"/>
              <a:t>Work Flow. The more prepared and routine you can make your work flow the less likely you are to encounter a study protocol deviation or AE.</a:t>
            </a:r>
          </a:p>
          <a:p>
            <a:r>
              <a:rPr lang="en-US" baseline="0" dirty="0" smtClean="0"/>
              <a:t>How many of you have notice that the first participants in a study inevitable have something go wrong.</a:t>
            </a:r>
          </a:p>
          <a:p>
            <a:r>
              <a:rPr lang="en-US" baseline="0" dirty="0" smtClean="0"/>
              <a:t>A dry run or talking over the visit with a college can help.</a:t>
            </a:r>
          </a:p>
          <a:p>
            <a:r>
              <a:rPr lang="en-US" baseline="0" dirty="0" smtClean="0"/>
              <a:t>It’s also important to know work flow of the environment your patient is going to be in. ICU routine labs times, stat results, etc. More cooperation from the staff the less disruptive you are to their routine.</a:t>
            </a:r>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34</a:t>
            </a:fld>
            <a:endParaRPr lang="en-US" dirty="0"/>
          </a:p>
        </p:txBody>
      </p:sp>
    </p:spTree>
    <p:extLst>
      <p:ext uri="{BB962C8B-B14F-4D97-AF65-F5344CB8AC3E}">
        <p14:creationId xmlns:p14="http://schemas.microsoft.com/office/powerpoint/2010/main" val="3808400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35</a:t>
            </a:fld>
            <a:endParaRPr lang="en-US" dirty="0"/>
          </a:p>
        </p:txBody>
      </p:sp>
    </p:spTree>
    <p:extLst>
      <p:ext uri="{BB962C8B-B14F-4D97-AF65-F5344CB8AC3E}">
        <p14:creationId xmlns:p14="http://schemas.microsoft.com/office/powerpoint/2010/main" val="3555298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and prevent avoidable harm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Safe</a:t>
            </a:r>
            <a:r>
              <a:rPr lang="en-US" baseline="0" dirty="0" smtClean="0"/>
              <a:t> Medication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Safe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Systems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Know the risks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know your patient history/ physical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idiosyncrasies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Exclusions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36</a:t>
            </a:fld>
            <a:endParaRPr lang="en-US" dirty="0"/>
          </a:p>
        </p:txBody>
      </p:sp>
    </p:spTree>
    <p:extLst>
      <p:ext uri="{BB962C8B-B14F-4D97-AF65-F5344CB8AC3E}">
        <p14:creationId xmlns:p14="http://schemas.microsoft.com/office/powerpoint/2010/main" val="2763030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Take action to minimize the likelihood of reoccurrence of the events should be based on the system failure that led to the event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IRB reviews all proposed actions for appropriateness and likelihood to reduce the risk in the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Action</a:t>
            </a:r>
            <a:r>
              <a:rPr lang="en-US" sz="1200" baseline="0" dirty="0" smtClean="0">
                <a:latin typeface="Arial" panose="020B0604020202020204" pitchFamily="34" charset="0"/>
                <a:cs typeface="Arial" panose="020B0604020202020204" pitchFamily="34" charset="0"/>
              </a:rPr>
              <a:t> Plans Primarily based on education counseling, discipline, emails, and other temporal measures may be insufficient to prevent future failures</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37</a:t>
            </a:fld>
            <a:endParaRPr lang="en-US" dirty="0"/>
          </a:p>
        </p:txBody>
      </p:sp>
    </p:spTree>
    <p:extLst>
      <p:ext uri="{BB962C8B-B14F-4D97-AF65-F5344CB8AC3E}">
        <p14:creationId xmlns:p14="http://schemas.microsoft.com/office/powerpoint/2010/main" val="335594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38</a:t>
            </a:fld>
            <a:endParaRPr lang="en-US" dirty="0"/>
          </a:p>
        </p:txBody>
      </p:sp>
    </p:spTree>
    <p:extLst>
      <p:ext uri="{BB962C8B-B14F-4D97-AF65-F5344CB8AC3E}">
        <p14:creationId xmlns:p14="http://schemas.microsoft.com/office/powerpoint/2010/main" val="2525650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a Self Assessment of Medication Practices</a:t>
            </a:r>
          </a:p>
          <a:p>
            <a:r>
              <a:rPr lang="en-US" dirty="0" smtClean="0"/>
              <a:t>Develop a reporting system, data base or analysis plan to capture and report medication and medication errors in clinical research</a:t>
            </a:r>
          </a:p>
          <a:p>
            <a:r>
              <a:rPr lang="en-US" dirty="0" smtClean="0"/>
              <a:t>Prevent 3 most common causes of medication related problems</a:t>
            </a:r>
          </a:p>
          <a:p>
            <a:r>
              <a:rPr lang="en-US" dirty="0" smtClean="0"/>
              <a:t>Begin or energize HRPP quality assurance program</a:t>
            </a: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39</a:t>
            </a:fld>
            <a:endParaRPr lang="en-US" dirty="0"/>
          </a:p>
        </p:txBody>
      </p:sp>
    </p:spTree>
    <p:extLst>
      <p:ext uri="{BB962C8B-B14F-4D97-AF65-F5344CB8AC3E}">
        <p14:creationId xmlns:p14="http://schemas.microsoft.com/office/powerpoint/2010/main" val="286514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4</a:t>
            </a:fld>
            <a:endParaRPr lang="en-US" dirty="0"/>
          </a:p>
        </p:txBody>
      </p:sp>
    </p:spTree>
    <p:extLst>
      <p:ext uri="{BB962C8B-B14F-4D97-AF65-F5344CB8AC3E}">
        <p14:creationId xmlns:p14="http://schemas.microsoft.com/office/powerpoint/2010/main" val="2274977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40</a:t>
            </a:fld>
            <a:endParaRPr lang="en-US" dirty="0"/>
          </a:p>
        </p:txBody>
      </p:sp>
    </p:spTree>
    <p:extLst>
      <p:ext uri="{BB962C8B-B14F-4D97-AF65-F5344CB8AC3E}">
        <p14:creationId xmlns:p14="http://schemas.microsoft.com/office/powerpoint/2010/main" val="5684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5</a:t>
            </a:fld>
            <a:endParaRPr lang="en-US" dirty="0"/>
          </a:p>
        </p:txBody>
      </p:sp>
    </p:spTree>
    <p:extLst>
      <p:ext uri="{BB962C8B-B14F-4D97-AF65-F5344CB8AC3E}">
        <p14:creationId xmlns:p14="http://schemas.microsoft.com/office/powerpoint/2010/main" val="245720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6</a:t>
            </a:fld>
            <a:endParaRPr lang="en-US" dirty="0"/>
          </a:p>
        </p:txBody>
      </p:sp>
    </p:spTree>
    <p:extLst>
      <p:ext uri="{BB962C8B-B14F-4D97-AF65-F5344CB8AC3E}">
        <p14:creationId xmlns:p14="http://schemas.microsoft.com/office/powerpoint/2010/main" val="27714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7</a:t>
            </a:fld>
            <a:endParaRPr lang="en-US" dirty="0"/>
          </a:p>
        </p:txBody>
      </p:sp>
    </p:spTree>
    <p:extLst>
      <p:ext uri="{BB962C8B-B14F-4D97-AF65-F5344CB8AC3E}">
        <p14:creationId xmlns:p14="http://schemas.microsoft.com/office/powerpoint/2010/main" val="284336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8</a:t>
            </a:fld>
            <a:endParaRPr lang="en-US" dirty="0"/>
          </a:p>
        </p:txBody>
      </p:sp>
    </p:spTree>
    <p:extLst>
      <p:ext uri="{BB962C8B-B14F-4D97-AF65-F5344CB8AC3E}">
        <p14:creationId xmlns:p14="http://schemas.microsoft.com/office/powerpoint/2010/main" val="380919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Arial Black" panose="020B0A04020102020204" pitchFamily="34" charset="0"/>
              </a:rPr>
              <a:t>Serious Adverse Events:</a:t>
            </a:r>
            <a:r>
              <a:rPr lang="en-US" sz="1200" dirty="0" smtClean="0">
                <a:latin typeface="Arial Black" panose="020B0A04020102020204" pitchFamily="34" charset="0"/>
              </a:rPr>
              <a:t> 6 specific criteria  regardless of the relations of the event to the test article</a:t>
            </a: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SAE defined </a:t>
            </a:r>
            <a:r>
              <a:rPr lang="en-US" sz="1200" b="1" dirty="0" smtClean="0">
                <a:latin typeface="Arial" panose="020B0604020202020204" pitchFamily="34" charset="0"/>
                <a:cs typeface="Arial" panose="020B0604020202020204" pitchFamily="34" charset="0"/>
              </a:rPr>
              <a:t>one</a:t>
            </a:r>
            <a:r>
              <a:rPr lang="en-US" sz="1200" dirty="0" smtClean="0">
                <a:latin typeface="Arial" panose="020B0604020202020204" pitchFamily="34" charset="0"/>
                <a:cs typeface="Arial" panose="020B0604020202020204" pitchFamily="34" charset="0"/>
              </a:rPr>
              <a:t> of more of the following conditions</a:t>
            </a:r>
          </a:p>
          <a:p>
            <a:pPr marL="0" indent="0">
              <a:buNone/>
            </a:pPr>
            <a:endParaRPr lang="en-US" sz="1200"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1.Results in death</a:t>
            </a:r>
          </a:p>
          <a:p>
            <a:pPr marL="0" indent="0">
              <a:buNone/>
            </a:pPr>
            <a:r>
              <a:rPr lang="en-US" sz="1200" dirty="0" smtClean="0">
                <a:latin typeface="Arial" panose="020B0604020202020204" pitchFamily="34" charset="0"/>
                <a:cs typeface="Arial" panose="020B0604020202020204" pitchFamily="34" charset="0"/>
              </a:rPr>
              <a:t>2. Life threatening and puts subject in immediate risk of death</a:t>
            </a:r>
          </a:p>
          <a:p>
            <a:pPr marL="0" indent="0">
              <a:buNone/>
            </a:pPr>
            <a:r>
              <a:rPr lang="en-US" sz="1200" dirty="0" smtClean="0">
                <a:latin typeface="Arial" panose="020B0604020202020204" pitchFamily="34" charset="0"/>
                <a:cs typeface="Arial" panose="020B0604020202020204" pitchFamily="34" charset="0"/>
              </a:rPr>
              <a:t>3. Results in persistent in significant disability of incapacity</a:t>
            </a:r>
          </a:p>
          <a:p>
            <a:pPr marL="0" indent="0">
              <a:buNone/>
            </a:pPr>
            <a:r>
              <a:rPr lang="en-US" sz="1200" dirty="0" smtClean="0">
                <a:latin typeface="Arial" panose="020B0604020202020204" pitchFamily="34" charset="0"/>
                <a:cs typeface="Arial" panose="020B0604020202020204" pitchFamily="34" charset="0"/>
              </a:rPr>
              <a:t>4. Requires or prolongs hospitalization</a:t>
            </a:r>
          </a:p>
          <a:p>
            <a:pPr marL="0" indent="0">
              <a:buNone/>
            </a:pPr>
            <a:r>
              <a:rPr lang="en-US" sz="1200" dirty="0" smtClean="0">
                <a:latin typeface="Arial" panose="020B0604020202020204" pitchFamily="34" charset="0"/>
                <a:cs typeface="Arial" panose="020B0604020202020204" pitchFamily="34" charset="0"/>
              </a:rPr>
              <a:t>5. Results in congenital anomaly or birth defect</a:t>
            </a:r>
          </a:p>
          <a:p>
            <a:pPr marL="0" indent="0">
              <a:buNone/>
            </a:pPr>
            <a:r>
              <a:rPr lang="en-US" sz="1200" dirty="0" smtClean="0">
                <a:latin typeface="Arial" panose="020B0604020202020204" pitchFamily="34" charset="0"/>
                <a:cs typeface="Arial" panose="020B0604020202020204" pitchFamily="34" charset="0"/>
              </a:rPr>
              <a:t>6. Important medical event that jeopardizes persons health and may lead to one of the above if appropriate intervention did not take place.</a:t>
            </a:r>
          </a:p>
          <a:p>
            <a:endParaRPr lang="en-US" dirty="0"/>
          </a:p>
        </p:txBody>
      </p:sp>
      <p:sp>
        <p:nvSpPr>
          <p:cNvPr id="4" name="Slide Number Placeholder 3"/>
          <p:cNvSpPr>
            <a:spLocks noGrp="1"/>
          </p:cNvSpPr>
          <p:nvPr>
            <p:ph type="sldNum" sz="quarter" idx="10"/>
          </p:nvPr>
        </p:nvSpPr>
        <p:spPr/>
        <p:txBody>
          <a:bodyPr/>
          <a:lstStyle/>
          <a:p>
            <a:fld id="{D6CC56A8-4DF2-4CC9-BB4E-4D427A4E00C3}" type="slidenum">
              <a:rPr lang="en-US" smtClean="0"/>
              <a:t>9</a:t>
            </a:fld>
            <a:endParaRPr lang="en-US" dirty="0"/>
          </a:p>
        </p:txBody>
      </p:sp>
    </p:spTree>
    <p:extLst>
      <p:ext uri="{BB962C8B-B14F-4D97-AF65-F5344CB8AC3E}">
        <p14:creationId xmlns:p14="http://schemas.microsoft.com/office/powerpoint/2010/main" val="291829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158955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416720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51436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17268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951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257165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395212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272618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415616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16301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E5AE5-CEFC-4E21-9233-087A3392BAE6}" type="datetimeFigureOut">
              <a:rPr lang="en-US" smtClean="0"/>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89742-413F-45EE-AEA4-234BF5AB02A9}" type="slidenum">
              <a:rPr lang="en-US" smtClean="0"/>
              <a:t>‹#›</a:t>
            </a:fld>
            <a:endParaRPr lang="en-US" dirty="0"/>
          </a:p>
        </p:txBody>
      </p:sp>
    </p:spTree>
    <p:extLst>
      <p:ext uri="{BB962C8B-B14F-4D97-AF65-F5344CB8AC3E}">
        <p14:creationId xmlns:p14="http://schemas.microsoft.com/office/powerpoint/2010/main" val="118198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E5AE5-CEFC-4E21-9233-087A3392BAE6}" type="datetimeFigureOut">
              <a:rPr lang="en-US" smtClean="0"/>
              <a:t>7/21/2014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89742-413F-45EE-AEA4-234BF5AB02A9}" type="slidenum">
              <a:rPr lang="en-US" smtClean="0"/>
              <a:t>‹#›</a:t>
            </a:fld>
            <a:endParaRPr lang="en-US" dirty="0"/>
          </a:p>
        </p:txBody>
      </p:sp>
    </p:spTree>
    <p:extLst>
      <p:ext uri="{BB962C8B-B14F-4D97-AF65-F5344CB8AC3E}">
        <p14:creationId xmlns:p14="http://schemas.microsoft.com/office/powerpoint/2010/main" val="84961525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rugwatch.com/manufacturer/glaxosmithkli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drugwatch.com/avandi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rovideHealthcar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733800" y="4724399"/>
            <a:ext cx="4953000" cy="2133601"/>
          </a:xfrm>
        </p:spPr>
        <p:txBody>
          <a:bodyPr>
            <a:noAutofit/>
          </a:bodyPr>
          <a:lstStyle/>
          <a:p>
            <a:pPr eaLnBrk="1" hangingPunct="1"/>
            <a:r>
              <a:rPr lang="en-US" altLang="en-US" sz="2800" b="1" dirty="0" smtClean="0">
                <a:latin typeface="Arial Black" panose="020B0A04020102020204" pitchFamily="34" charset="0"/>
                <a:cs typeface="Arial" panose="020B0604020202020204" pitchFamily="34" charset="0"/>
              </a:rPr>
              <a:t>Capturing and Reporting Adverse Events in Clinical Research</a:t>
            </a:r>
          </a:p>
        </p:txBody>
      </p:sp>
    </p:spTree>
    <p:extLst>
      <p:ext uri="{BB962C8B-B14F-4D97-AF65-F5344CB8AC3E}">
        <p14:creationId xmlns:p14="http://schemas.microsoft.com/office/powerpoint/2010/main" val="1555362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latin typeface="Arial Black" panose="020B0A04020102020204" pitchFamily="34" charset="0"/>
              </a:rPr>
              <a:t/>
            </a:r>
            <a:br>
              <a:rPr lang="en-US" sz="4000" dirty="0" smtClean="0">
                <a:latin typeface="Arial Black" panose="020B0A04020102020204" pitchFamily="34" charset="0"/>
              </a:rPr>
            </a:br>
            <a:r>
              <a:rPr lang="en-US" sz="2400" dirty="0" smtClean="0">
                <a:latin typeface="Arial Black" panose="020B0A04020102020204" pitchFamily="34" charset="0"/>
              </a:rPr>
              <a:t>Unanticipated Problems involving Risks to subjects or others</a:t>
            </a:r>
            <a:r>
              <a:rPr lang="en-US" sz="4000" dirty="0" smtClean="0">
                <a:latin typeface="Arial Black" panose="020B0A04020102020204" pitchFamily="34" charset="0"/>
              </a:rPr>
              <a:t>.</a:t>
            </a:r>
            <a:br>
              <a:rPr lang="en-US" sz="4000" dirty="0" smtClean="0">
                <a:latin typeface="Arial Black" panose="020B0A04020102020204" pitchFamily="34" charset="0"/>
              </a:rPr>
            </a:br>
            <a:endParaRPr lang="en-US" sz="4000" dirty="0">
              <a:latin typeface="Arial Black" panose="020B0A04020102020204" pitchFamily="34" charset="0"/>
            </a:endParaRPr>
          </a:p>
        </p:txBody>
      </p:sp>
      <p:sp>
        <p:nvSpPr>
          <p:cNvPr id="5" name="Content Placeholder 4"/>
          <p:cNvSpPr>
            <a:spLocks noGrp="1"/>
          </p:cNvSpPr>
          <p:nvPr>
            <p:ph idx="1"/>
          </p:nvPr>
        </p:nvSpPr>
        <p:spPr>
          <a:xfrm>
            <a:off x="381000" y="1600200"/>
            <a:ext cx="8229600" cy="4525963"/>
          </a:xfrm>
        </p:spPr>
        <p:txBody>
          <a:bodyPr>
            <a:normAutofit fontScale="92500" lnSpcReduction="20000"/>
          </a:bodyPr>
          <a:lstStyle/>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All 3 must be   answered </a:t>
            </a:r>
            <a:r>
              <a:rPr lang="en-US" sz="2400" b="1" dirty="0" smtClean="0">
                <a:solidFill>
                  <a:schemeClr val="accent2"/>
                </a:solidFill>
                <a:latin typeface="Arial" panose="020B0604020202020204" pitchFamily="34" charset="0"/>
                <a:cs typeface="Arial" panose="020B0604020202020204" pitchFamily="34" charset="0"/>
              </a:rPr>
              <a:t>Yes</a:t>
            </a:r>
          </a:p>
          <a:p>
            <a:pPr marL="0" indent="0">
              <a:buNone/>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Was it unforeseen or unexpected?</a:t>
            </a:r>
          </a:p>
          <a:p>
            <a:pPr marL="0" indent="0">
              <a:buNone/>
            </a:pPr>
            <a:r>
              <a:rPr lang="en-US" sz="2400" dirty="0" smtClean="0">
                <a:latin typeface="Arial" panose="020B0604020202020204" pitchFamily="34" charset="0"/>
                <a:cs typeface="Arial" panose="020B0604020202020204" pitchFamily="34" charset="0"/>
              </a:rPr>
              <a:t>     </a:t>
            </a:r>
            <a:r>
              <a:rPr lang="en-US" sz="2400" b="1" dirty="0" smtClean="0">
                <a:solidFill>
                  <a:schemeClr val="accent2"/>
                </a:solidFill>
                <a:latin typeface="Arial" panose="020B0604020202020204" pitchFamily="34" charset="0"/>
                <a:cs typeface="Arial" panose="020B0604020202020204" pitchFamily="34" charset="0"/>
              </a:rPr>
              <a:t>Yes</a:t>
            </a:r>
            <a:r>
              <a:rPr lang="en-US" sz="2400" dirty="0" smtClean="0">
                <a:solidFill>
                  <a:schemeClr val="accent2"/>
                </a:solidFill>
                <a:latin typeface="Arial" panose="020B0604020202020204" pitchFamily="34" charset="0"/>
                <a:cs typeface="Arial" panose="020B0604020202020204" pitchFamily="34" charset="0"/>
              </a:rPr>
              <a:t> </a:t>
            </a:r>
          </a:p>
          <a:p>
            <a:pPr marL="0" indent="0">
              <a:buNone/>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Is it related or possibly related to study participation? </a:t>
            </a:r>
          </a:p>
          <a:p>
            <a:pPr marL="0" indent="0">
              <a:buNone/>
            </a:pPr>
            <a:r>
              <a:rPr lang="en-US" sz="2400" b="1" dirty="0" smtClean="0">
                <a:solidFill>
                  <a:schemeClr val="accent2"/>
                </a:solidFill>
                <a:latin typeface="Arial" panose="020B0604020202020204" pitchFamily="34" charset="0"/>
                <a:cs typeface="Arial" panose="020B0604020202020204" pitchFamily="34" charset="0"/>
              </a:rPr>
              <a:t>    Yes</a:t>
            </a:r>
          </a:p>
          <a:p>
            <a:pPr marL="0" indent="0">
              <a:buNone/>
            </a:pP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Did it cause harm to or lead to a possible increased risk of harm for subjects or others?</a:t>
            </a:r>
          </a:p>
          <a:p>
            <a:pPr marL="0" indent="0">
              <a:buNone/>
            </a:pPr>
            <a:r>
              <a:rPr lang="en-US" sz="2400" b="1" dirty="0" smtClean="0">
                <a:solidFill>
                  <a:schemeClr val="accent2"/>
                </a:solidFill>
                <a:latin typeface="Arial" panose="020B0604020202020204" pitchFamily="34" charset="0"/>
                <a:cs typeface="Arial" panose="020B0604020202020204" pitchFamily="34" charset="0"/>
              </a:rPr>
              <a:t>    Yes</a:t>
            </a: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25762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Suspected Adverse Reaction (SADR)</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Reasonable possibility that the drug caused the event.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implies a lesser degree of certainty about the causality than an adverse reaction.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4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Arial Black" panose="020B0A04020102020204" pitchFamily="34" charset="0"/>
              </a:rPr>
              <a:t>Internal and External AE’s</a:t>
            </a:r>
            <a:endParaRPr lang="en-US" sz="4000" dirty="0">
              <a:latin typeface="Arial Black" panose="020B0A04020102020204" pitchFamily="34" charset="0"/>
            </a:endParaRPr>
          </a:p>
        </p:txBody>
      </p:sp>
      <p:sp>
        <p:nvSpPr>
          <p:cNvPr id="6" name="Content Placeholder 5"/>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Internal AE’s are those that happen at your site. You hear about them from the patient, investigator or health care providers at the site.</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External AE’s are those that happen at another sites that are participating  in the study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474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772400" cy="2057399"/>
          </a:xfrm>
        </p:spPr>
        <p:txBody>
          <a:bodyPr>
            <a:normAutofit/>
          </a:bodyPr>
          <a:lstStyle/>
          <a:p>
            <a:r>
              <a:rPr lang="en-US" sz="4000" dirty="0" smtClean="0">
                <a:latin typeface="Arial Black" panose="020B0A04020102020204" pitchFamily="34" charset="0"/>
              </a:rPr>
              <a:t>External AE’s</a:t>
            </a:r>
            <a:endParaRPr lang="en-US" sz="4000" dirty="0">
              <a:latin typeface="Arial Black" panose="020B0A04020102020204" pitchFamily="34" charset="0"/>
            </a:endParaRPr>
          </a:p>
        </p:txBody>
      </p:sp>
      <p:sp>
        <p:nvSpPr>
          <p:cNvPr id="5" name="Subtitle 4"/>
          <p:cNvSpPr>
            <a:spLocks noGrp="1"/>
          </p:cNvSpPr>
          <p:nvPr>
            <p:ph type="subTitle" idx="1"/>
          </p:nvPr>
        </p:nvSpPr>
        <p:spPr>
          <a:xfrm>
            <a:off x="1295400" y="2286000"/>
            <a:ext cx="6400800" cy="4114800"/>
          </a:xfrm>
        </p:spPr>
        <p:txBody>
          <a:bodyPr>
            <a:normAutofit/>
          </a:bodyPr>
          <a:lstStyle/>
          <a:p>
            <a:pPr algn="l"/>
            <a:r>
              <a:rPr lang="en-US" sz="2400" b="1" dirty="0" smtClean="0">
                <a:solidFill>
                  <a:schemeClr val="tx1"/>
                </a:solidFill>
                <a:latin typeface="Arial" panose="020B0604020202020204" pitchFamily="34" charset="0"/>
                <a:cs typeface="Arial" panose="020B0604020202020204" pitchFamily="34" charset="0"/>
              </a:rPr>
              <a:t>Site investigators are not often aware of external AEs</a:t>
            </a:r>
          </a:p>
          <a:p>
            <a:pPr algn="l"/>
            <a:endParaRPr lang="en-US" sz="2400" b="1" dirty="0">
              <a:solidFill>
                <a:schemeClr val="tx1"/>
              </a:solidFill>
              <a:latin typeface="Arial" panose="020B0604020202020204" pitchFamily="34" charset="0"/>
              <a:cs typeface="Arial" panose="020B0604020202020204" pitchFamily="34" charset="0"/>
            </a:endParaRPr>
          </a:p>
          <a:p>
            <a:pPr algn="l"/>
            <a:endParaRPr lang="en-US" sz="2400" b="1" dirty="0" smtClean="0">
              <a:solidFill>
                <a:schemeClr val="tx1"/>
              </a:solidFill>
              <a:latin typeface="Arial" panose="020B0604020202020204" pitchFamily="34" charset="0"/>
              <a:cs typeface="Arial" panose="020B0604020202020204" pitchFamily="34" charset="0"/>
            </a:endParaRPr>
          </a:p>
          <a:p>
            <a:pPr algn="l"/>
            <a:r>
              <a:rPr lang="en-US" sz="24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5486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anose="020B0A04020102020204" pitchFamily="34" charset="0"/>
              </a:rPr>
              <a:t>AE’s can include</a:t>
            </a:r>
            <a:endParaRPr lang="en-US" dirty="0">
              <a:latin typeface="Arial Black" panose="020B0A04020102020204" pitchFamily="34" charset="0"/>
            </a:endParaRPr>
          </a:p>
        </p:txBody>
      </p:sp>
      <p:sp>
        <p:nvSpPr>
          <p:cNvPr id="5" name="Content Placeholder 4"/>
          <p:cNvSpPr>
            <a:spLocks noGrp="1"/>
          </p:cNvSpPr>
          <p:nvPr>
            <p:ph sz="half" idx="1"/>
          </p:nvPr>
        </p:nvSpPr>
        <p:spPr/>
        <p:txBody>
          <a:bodyPr>
            <a:normAutofit/>
          </a:bodyPr>
          <a:lstStyle/>
          <a:p>
            <a:r>
              <a:rPr lang="en-US" sz="2400" dirty="0" smtClean="0">
                <a:latin typeface="Arial" panose="020B0604020202020204" pitchFamily="34" charset="0"/>
                <a:cs typeface="Arial" panose="020B0604020202020204" pitchFamily="34" charset="0"/>
              </a:rPr>
              <a:t>Physical S/S</a:t>
            </a:r>
          </a:p>
          <a:p>
            <a:r>
              <a:rPr lang="en-US" sz="2400" dirty="0" smtClean="0">
                <a:latin typeface="Arial" panose="020B0604020202020204" pitchFamily="34" charset="0"/>
                <a:cs typeface="Arial" panose="020B0604020202020204" pitchFamily="34" charset="0"/>
              </a:rPr>
              <a:t>Abnormal Lab Values</a:t>
            </a:r>
          </a:p>
          <a:p>
            <a:r>
              <a:rPr lang="en-US" sz="2400" dirty="0" smtClean="0">
                <a:latin typeface="Arial" panose="020B0604020202020204" pitchFamily="34" charset="0"/>
                <a:cs typeface="Arial" panose="020B0604020202020204" pitchFamily="34" charset="0"/>
              </a:rPr>
              <a:t>Changes in v/s or physical exam or ECG</a:t>
            </a:r>
          </a:p>
          <a:p>
            <a:r>
              <a:rPr lang="en-US" sz="2400" dirty="0" smtClean="0">
                <a:latin typeface="Arial" panose="020B0604020202020204" pitchFamily="34" charset="0"/>
                <a:cs typeface="Arial" panose="020B0604020202020204" pitchFamily="34" charset="0"/>
              </a:rPr>
              <a:t>Increase in frequency or intensity (worsening of a condition or illness present before enrollment)</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a:bodyPr>
          <a:lstStyle/>
          <a:p>
            <a:r>
              <a:rPr lang="en-US" sz="2400" dirty="0" smtClean="0">
                <a:latin typeface="Arial" panose="020B0604020202020204" pitchFamily="34" charset="0"/>
                <a:cs typeface="Arial" panose="020B0604020202020204" pitchFamily="34" charset="0"/>
              </a:rPr>
              <a:t>Complications of a surgery or a procedure</a:t>
            </a:r>
          </a:p>
          <a:p>
            <a:r>
              <a:rPr lang="en-US" sz="2400" dirty="0" smtClean="0">
                <a:latin typeface="Arial" panose="020B0604020202020204" pitchFamily="34" charset="0"/>
                <a:cs typeface="Arial" panose="020B0604020202020204" pitchFamily="34" charset="0"/>
              </a:rPr>
              <a:t>Device malfunction or failure</a:t>
            </a:r>
          </a:p>
          <a:p>
            <a:r>
              <a:rPr lang="en-US" sz="2400" dirty="0" smtClean="0">
                <a:latin typeface="Arial" panose="020B0604020202020204" pitchFamily="34" charset="0"/>
                <a:cs typeface="Arial" panose="020B0604020202020204" pitchFamily="34" charset="0"/>
              </a:rPr>
              <a:t>Device user error</a:t>
            </a:r>
          </a:p>
          <a:p>
            <a:r>
              <a:rPr lang="en-US" sz="2400" dirty="0" smtClean="0">
                <a:latin typeface="Arial" panose="020B0604020202020204" pitchFamily="34" charset="0"/>
                <a:cs typeface="Arial" panose="020B0604020202020204" pitchFamily="34" charset="0"/>
              </a:rPr>
              <a:t>Psychological harm</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Arial Black" panose="020B0A04020102020204" pitchFamily="34" charset="0"/>
              </a:rPr>
              <a:t>What AE’s are NOT</a:t>
            </a:r>
            <a:endParaRPr lang="en-US" sz="4000" dirty="0">
              <a:latin typeface="Arial Black" panose="020B0A04020102020204" pitchFamily="34" charset="0"/>
            </a:endParaRPr>
          </a:p>
        </p:txBody>
      </p:sp>
      <p:sp>
        <p:nvSpPr>
          <p:cNvPr id="6" name="Content Placeholder 5"/>
          <p:cNvSpPr>
            <a:spLocks noGrp="1"/>
          </p:cNvSpPr>
          <p:nvPr>
            <p:ph sz="half" idx="1"/>
          </p:nvPr>
        </p:nvSpPr>
        <p:spPr>
          <a:xfrm>
            <a:off x="457200" y="1600200"/>
            <a:ext cx="6400800" cy="4525963"/>
          </a:xfrm>
        </p:spPr>
        <p:txBody>
          <a:bodyPr>
            <a:normAutofit/>
          </a:bodyPr>
          <a:lstStyle/>
          <a:p>
            <a:r>
              <a:rPr lang="en-US" sz="2400" dirty="0" smtClean="0">
                <a:latin typeface="Arial" panose="020B0604020202020204" pitchFamily="34" charset="0"/>
                <a:cs typeface="Arial" panose="020B0604020202020204" pitchFamily="34" charset="0"/>
              </a:rPr>
              <a:t>Procedures or surgeries.</a:t>
            </a:r>
          </a:p>
          <a:p>
            <a:pPr marL="0" indent="0">
              <a:buNone/>
            </a:pPr>
            <a:r>
              <a:rPr lang="en-US" sz="2400" dirty="0" smtClean="0">
                <a:latin typeface="Arial" panose="020B0604020202020204" pitchFamily="34" charset="0"/>
                <a:cs typeface="Arial" panose="020B0604020202020204" pitchFamily="34" charset="0"/>
              </a:rPr>
              <a:t>	The medical condition that caused the 	need for the surgery is the AE.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Pre-existing </a:t>
            </a:r>
            <a:r>
              <a:rPr lang="en-US" sz="2400" dirty="0" smtClean="0">
                <a:latin typeface="Arial" panose="020B0604020202020204" pitchFamily="34" charset="0"/>
                <a:cs typeface="Arial" panose="020B0604020202020204" pitchFamily="34" charset="0"/>
              </a:rPr>
              <a:t>conditions</a:t>
            </a:r>
          </a:p>
          <a:p>
            <a:pPr marL="0" indent="0">
              <a:buNone/>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 do not worsen </a:t>
            </a:r>
            <a:r>
              <a:rPr lang="en-US" sz="2400" dirty="0" smtClean="0">
                <a:latin typeface="Arial" panose="020B0604020202020204" pitchFamily="34" charset="0"/>
                <a:cs typeface="Arial" panose="020B0604020202020204" pitchFamily="34" charset="0"/>
              </a:rPr>
              <a:t>during </a:t>
            </a:r>
            <a:r>
              <a:rPr lang="en-US" sz="2400" dirty="0">
                <a:latin typeface="Arial" panose="020B0604020202020204" pitchFamily="34" charset="0"/>
                <a:cs typeface="Arial" panose="020B0604020202020204" pitchFamily="34" charset="0"/>
              </a:rPr>
              <a:t>the surgery</a:t>
            </a:r>
          </a:p>
          <a:p>
            <a:pPr marL="0" indent="0">
              <a:buNone/>
            </a:pPr>
            <a:endParaRPr lang="en-US" sz="2400" dirty="0" smtClean="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4648200" y="5562600"/>
            <a:ext cx="4038600" cy="563563"/>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961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Once and AE is captured the severity </a:t>
            </a:r>
            <a:r>
              <a:rPr lang="en-US" dirty="0"/>
              <a:t>and </a:t>
            </a:r>
            <a:r>
              <a:rPr lang="en-US" dirty="0" smtClean="0"/>
              <a:t>relationship </a:t>
            </a:r>
            <a:r>
              <a:rPr lang="en-US" dirty="0"/>
              <a:t>of the </a:t>
            </a:r>
            <a:r>
              <a:rPr lang="en-US" dirty="0" smtClean="0"/>
              <a:t>investigational product </a:t>
            </a:r>
            <a:r>
              <a:rPr lang="en-US" dirty="0"/>
              <a:t>of d</a:t>
            </a:r>
            <a:r>
              <a:rPr lang="en-US" dirty="0" smtClean="0"/>
              <a:t>rug can be determined by the clinical </a:t>
            </a:r>
            <a:r>
              <a:rPr lang="en-US" dirty="0"/>
              <a:t>r</a:t>
            </a:r>
            <a:r>
              <a:rPr lang="en-US" dirty="0" smtClean="0"/>
              <a:t>esearch coordinator, if she is a RN?</a:t>
            </a:r>
            <a:endParaRPr lang="en-US" dirty="0"/>
          </a:p>
        </p:txBody>
      </p:sp>
    </p:spTree>
    <p:extLst>
      <p:ext uri="{BB962C8B-B14F-4D97-AF65-F5344CB8AC3E}">
        <p14:creationId xmlns:p14="http://schemas.microsoft.com/office/powerpoint/2010/main" val="277706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Historical Standards for Human Subjects Protection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Example of Historical Adverse Events are severe.</a:t>
            </a:r>
          </a:p>
          <a:p>
            <a:r>
              <a:rPr lang="en-US" dirty="0" smtClean="0">
                <a:latin typeface="Arial" panose="020B0604020202020204" pitchFamily="34" charset="0"/>
                <a:cs typeface="Arial" panose="020B0604020202020204" pitchFamily="34" charset="0"/>
              </a:rPr>
              <a:t>Human subject protection and GCP along with</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nstitutionalized </a:t>
            </a:r>
            <a:r>
              <a:rPr lang="en-US" dirty="0">
                <a:latin typeface="Arial" panose="020B0604020202020204" pitchFamily="34" charset="0"/>
                <a:cs typeface="Arial" panose="020B0604020202020204" pitchFamily="34" charset="0"/>
              </a:rPr>
              <a:t>policies, and </a:t>
            </a:r>
            <a:r>
              <a:rPr lang="en-US" dirty="0" smtClean="0">
                <a:latin typeface="Arial" panose="020B0604020202020204" pitchFamily="34" charset="0"/>
                <a:cs typeface="Arial" panose="020B0604020202020204" pitchFamily="34" charset="0"/>
              </a:rPr>
              <a:t>regulations were created to prevent Adverse Events and Research misconduct  from repeating</a:t>
            </a:r>
          </a:p>
        </p:txBody>
      </p:sp>
    </p:spTree>
    <p:extLst>
      <p:ext uri="{BB962C8B-B14F-4D97-AF65-F5344CB8AC3E}">
        <p14:creationId xmlns:p14="http://schemas.microsoft.com/office/powerpoint/2010/main" val="151469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lue Bar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p:txBody>
          <a:bodyPr/>
          <a:lstStyle/>
          <a:p>
            <a:endParaRPr lang="en-US" sz="4000" b="1" dirty="0" smtClean="0"/>
          </a:p>
          <a:p>
            <a:r>
              <a:rPr lang="en-US" sz="4000" b="1" dirty="0" smtClean="0"/>
              <a:t>Are </a:t>
            </a:r>
            <a:r>
              <a:rPr lang="en-US" sz="4000" b="1" dirty="0"/>
              <a:t>study participants  </a:t>
            </a:r>
            <a:r>
              <a:rPr lang="en-US" sz="4000" b="1" dirty="0" smtClean="0"/>
              <a:t>in </a:t>
            </a:r>
            <a:r>
              <a:rPr lang="en-US" sz="4000" b="1" dirty="0"/>
              <a:t>clinical research trials protected </a:t>
            </a:r>
            <a:r>
              <a:rPr lang="en-US" sz="4000" b="1" dirty="0" smtClean="0"/>
              <a:t>?</a:t>
            </a:r>
          </a:p>
          <a:p>
            <a:endParaRPr lang="en-US" b="1" dirty="0"/>
          </a:p>
          <a:p>
            <a:endParaRPr lang="en-US" b="1" dirty="0"/>
          </a:p>
          <a:p>
            <a:pPr eaLnBrk="1" hangingPunct="1"/>
            <a:endParaRPr lang="en-US" altLang="en-US" dirty="0" smtClean="0"/>
          </a:p>
        </p:txBody>
      </p:sp>
      <p:sp>
        <p:nvSpPr>
          <p:cNvPr id="8196" name="Rectangle 5"/>
          <p:cNvSpPr>
            <a:spLocks noGrp="1" noChangeArrowheads="1"/>
          </p:cNvSpPr>
          <p:nvPr>
            <p:ph type="title"/>
          </p:nvPr>
        </p:nvSpPr>
        <p:spPr>
          <a:xfrm>
            <a:off x="2514600" y="228600"/>
            <a:ext cx="6096000" cy="1447800"/>
          </a:xfrm>
          <a:noFill/>
        </p:spPr>
        <p:txBody>
          <a:bodyPr>
            <a:normAutofit/>
          </a:bodyPr>
          <a:lstStyle/>
          <a:p>
            <a:pPr algn="l"/>
            <a:r>
              <a:rPr lang="en-US" sz="4000" b="1" dirty="0"/>
              <a:t/>
            </a:r>
            <a:br>
              <a:rPr lang="en-US" sz="4000" b="1" dirty="0"/>
            </a:br>
            <a:endParaRPr lang="en-US" altLang="en-US" sz="4000" dirty="0" smtClean="0">
              <a:solidFill>
                <a:srgbClr val="FFFF00"/>
              </a:solidFill>
            </a:endParaRPr>
          </a:p>
        </p:txBody>
      </p:sp>
    </p:spTree>
    <p:extLst>
      <p:ext uri="{BB962C8B-B14F-4D97-AF65-F5344CB8AC3E}">
        <p14:creationId xmlns:p14="http://schemas.microsoft.com/office/powerpoint/2010/main" val="2879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670175"/>
          </a:xfrm>
        </p:spPr>
        <p:txBody>
          <a:bodyPr>
            <a:normAutofit fontScale="90000"/>
          </a:bodyPr>
          <a:lstStyle/>
          <a:p>
            <a:r>
              <a:rPr lang="en-US" dirty="0" smtClean="0"/>
              <a:t>Modern </a:t>
            </a:r>
            <a:r>
              <a:rPr lang="en-US" dirty="0"/>
              <a:t>Image of Safety in Clinical </a:t>
            </a:r>
            <a:r>
              <a:rPr lang="en-US" dirty="0" smtClean="0"/>
              <a:t>Trails</a:t>
            </a:r>
            <a:br>
              <a:rPr lang="en-US" dirty="0" smtClean="0"/>
            </a:br>
            <a:r>
              <a:rPr lang="en-US" dirty="0"/>
              <a:t/>
            </a:r>
            <a:br>
              <a:rPr lang="en-US" dirty="0"/>
            </a:br>
            <a:endParaRPr lang="en-US" dirty="0"/>
          </a:p>
        </p:txBody>
      </p:sp>
      <p:sp>
        <p:nvSpPr>
          <p:cNvPr id="4" name="Subtitle 3"/>
          <p:cNvSpPr>
            <a:spLocks noGrp="1"/>
          </p:cNvSpPr>
          <p:nvPr>
            <p:ph type="subTitle" idx="1"/>
          </p:nvPr>
        </p:nvSpPr>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Have </a:t>
            </a:r>
            <a:r>
              <a:rPr lang="en-US" sz="2400" dirty="0">
                <a:solidFill>
                  <a:schemeClr val="tx1"/>
                </a:solidFill>
                <a:latin typeface="Arial" panose="020B0604020202020204" pitchFamily="34" charset="0"/>
                <a:cs typeface="Arial" panose="020B0604020202020204" pitchFamily="34" charset="0"/>
              </a:rPr>
              <a:t>regulations and policies created a false sense of security for researchers?</a:t>
            </a:r>
          </a:p>
        </p:txBody>
      </p:sp>
      <p:pic>
        <p:nvPicPr>
          <p:cNvPr id="1026" name="Picture 2" descr="C:\Users\f13246\Pictures\ohr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09600"/>
            <a:ext cx="2590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2690336"/>
            <a:ext cx="4572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18540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Black" panose="020B0A04020102020204" pitchFamily="34" charset="0"/>
              </a:rPr>
              <a:t>OBJECTIVES</a:t>
            </a:r>
            <a:endParaRPr lang="en-US" sz="4000"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p>
          <a:p>
            <a:r>
              <a:rPr lang="en-US" sz="2400" b="1" dirty="0" smtClean="0">
                <a:solidFill>
                  <a:schemeClr val="accent1"/>
                </a:solidFill>
                <a:latin typeface="Arial" panose="020B0604020202020204" pitchFamily="34" charset="0"/>
                <a:cs typeface="Arial" panose="020B0604020202020204" pitchFamily="34" charset="0"/>
              </a:rPr>
              <a:t>Describe Adverse Events, Risks and Problems that can Occur in </a:t>
            </a:r>
            <a:r>
              <a:rPr lang="en-US" sz="2400" b="1" dirty="0">
                <a:solidFill>
                  <a:schemeClr val="accent1"/>
                </a:solidFill>
                <a:latin typeface="Arial" panose="020B0604020202020204" pitchFamily="34" charset="0"/>
                <a:cs typeface="Arial" panose="020B0604020202020204" pitchFamily="34" charset="0"/>
              </a:rPr>
              <a:t>H</a:t>
            </a:r>
            <a:r>
              <a:rPr lang="en-US" sz="2400" b="1" dirty="0" smtClean="0">
                <a:solidFill>
                  <a:schemeClr val="accent1"/>
                </a:solidFill>
                <a:latin typeface="Arial" panose="020B0604020202020204" pitchFamily="34" charset="0"/>
                <a:cs typeface="Arial" panose="020B0604020202020204" pitchFamily="34" charset="0"/>
              </a:rPr>
              <a:t>uman </a:t>
            </a:r>
            <a:r>
              <a:rPr lang="en-US" sz="2400" b="1" dirty="0">
                <a:solidFill>
                  <a:schemeClr val="accent1"/>
                </a:solidFill>
                <a:latin typeface="Arial" panose="020B0604020202020204" pitchFamily="34" charset="0"/>
                <a:cs typeface="Arial" panose="020B0604020202020204" pitchFamily="34" charset="0"/>
              </a:rPr>
              <a:t>S</a:t>
            </a:r>
            <a:r>
              <a:rPr lang="en-US" sz="2400" b="1" dirty="0" smtClean="0">
                <a:solidFill>
                  <a:schemeClr val="accent1"/>
                </a:solidFill>
                <a:latin typeface="Arial" panose="020B0604020202020204" pitchFamily="34" charset="0"/>
                <a:cs typeface="Arial" panose="020B0604020202020204" pitchFamily="34" charset="0"/>
              </a:rPr>
              <a:t>ubjects </a:t>
            </a:r>
            <a:r>
              <a:rPr lang="en-US" sz="2400" b="1" dirty="0">
                <a:solidFill>
                  <a:schemeClr val="accent1"/>
                </a:solidFill>
                <a:latin typeface="Arial" panose="020B0604020202020204" pitchFamily="34" charset="0"/>
                <a:cs typeface="Arial" panose="020B0604020202020204" pitchFamily="34" charset="0"/>
              </a:rPr>
              <a:t>R</a:t>
            </a:r>
            <a:r>
              <a:rPr lang="en-US" sz="2400" b="1" dirty="0" smtClean="0">
                <a:solidFill>
                  <a:schemeClr val="accent1"/>
                </a:solidFill>
                <a:latin typeface="Arial" panose="020B0604020202020204" pitchFamily="34" charset="0"/>
                <a:cs typeface="Arial" panose="020B0604020202020204" pitchFamily="34" charset="0"/>
              </a:rPr>
              <a:t>esearch </a:t>
            </a:r>
          </a:p>
          <a:p>
            <a:pPr marL="0" indent="0">
              <a:buNone/>
            </a:pPr>
            <a:endParaRPr lang="en-US" sz="2400" b="1" dirty="0" smtClean="0">
              <a:solidFill>
                <a:schemeClr val="accent1"/>
              </a:solidFill>
              <a:latin typeface="Arial" panose="020B0604020202020204" pitchFamily="34" charset="0"/>
              <a:cs typeface="Arial" panose="020B0604020202020204" pitchFamily="34" charset="0"/>
            </a:endParaRPr>
          </a:p>
          <a:p>
            <a:r>
              <a:rPr lang="en-US" sz="2400" b="1" dirty="0">
                <a:solidFill>
                  <a:schemeClr val="accent1"/>
                </a:solidFill>
                <a:latin typeface="Arial" panose="020B0604020202020204" pitchFamily="34" charset="0"/>
                <a:cs typeface="Arial" panose="020B0604020202020204" pitchFamily="34" charset="0"/>
              </a:rPr>
              <a:t>C</a:t>
            </a:r>
            <a:r>
              <a:rPr lang="en-US" sz="2400" b="1" dirty="0" smtClean="0">
                <a:solidFill>
                  <a:schemeClr val="accent1"/>
                </a:solidFill>
                <a:latin typeface="Arial" panose="020B0604020202020204" pitchFamily="34" charset="0"/>
                <a:cs typeface="Arial" panose="020B0604020202020204" pitchFamily="34" charset="0"/>
              </a:rPr>
              <a:t>ompliance with Safety </a:t>
            </a:r>
            <a:r>
              <a:rPr lang="en-US" sz="2400" b="1" dirty="0">
                <a:solidFill>
                  <a:schemeClr val="accent1"/>
                </a:solidFill>
                <a:latin typeface="Arial" panose="020B0604020202020204" pitchFamily="34" charset="0"/>
                <a:cs typeface="Arial" panose="020B0604020202020204" pitchFamily="34" charset="0"/>
              </a:rPr>
              <a:t>R</a:t>
            </a:r>
            <a:r>
              <a:rPr lang="en-US" sz="2400" b="1" dirty="0" smtClean="0">
                <a:solidFill>
                  <a:schemeClr val="accent1"/>
                </a:solidFill>
                <a:latin typeface="Arial" panose="020B0604020202020204" pitchFamily="34" charset="0"/>
                <a:cs typeface="Arial" panose="020B0604020202020204" pitchFamily="34" charset="0"/>
              </a:rPr>
              <a:t>eporting </a:t>
            </a:r>
            <a:r>
              <a:rPr lang="en-US" sz="2400" b="1" dirty="0">
                <a:solidFill>
                  <a:schemeClr val="accent1"/>
                </a:solidFill>
                <a:latin typeface="Arial" panose="020B0604020202020204" pitchFamily="34" charset="0"/>
                <a:cs typeface="Arial" panose="020B0604020202020204" pitchFamily="34" charset="0"/>
              </a:rPr>
              <a:t>R</a:t>
            </a:r>
            <a:r>
              <a:rPr lang="en-US" sz="2400" b="1" dirty="0" smtClean="0">
                <a:solidFill>
                  <a:schemeClr val="accent1"/>
                </a:solidFill>
                <a:latin typeface="Arial" panose="020B0604020202020204" pitchFamily="34" charset="0"/>
                <a:cs typeface="Arial" panose="020B0604020202020204" pitchFamily="34" charset="0"/>
              </a:rPr>
              <a:t>egulations in Clinical Research</a:t>
            </a:r>
          </a:p>
          <a:p>
            <a:endParaRPr lang="en-US" sz="2400" b="1" dirty="0" smtClean="0">
              <a:solidFill>
                <a:schemeClr val="accent1"/>
              </a:solidFill>
              <a:latin typeface="Arial" panose="020B0604020202020204" pitchFamily="34" charset="0"/>
              <a:cs typeface="Arial" panose="020B0604020202020204" pitchFamily="34" charset="0"/>
            </a:endParaRPr>
          </a:p>
          <a:p>
            <a:r>
              <a:rPr lang="en-US" sz="2400" b="1" dirty="0" smtClean="0">
                <a:solidFill>
                  <a:schemeClr val="accent1"/>
                </a:solidFill>
                <a:latin typeface="Arial" panose="020B0604020202020204" pitchFamily="34" charset="0"/>
                <a:cs typeface="Arial" panose="020B0604020202020204" pitchFamily="34" charset="0"/>
              </a:rPr>
              <a:t>Identify Current Systems of Patient Care and Patient Safety in Research. </a:t>
            </a:r>
          </a:p>
          <a:p>
            <a:pPr marL="0" indent="0">
              <a:buNone/>
            </a:pPr>
            <a:endParaRPr lang="en-US" dirty="0" smtClean="0"/>
          </a:p>
        </p:txBody>
      </p:sp>
    </p:spTree>
    <p:extLst>
      <p:ext uri="{BB962C8B-B14F-4D97-AF65-F5344CB8AC3E}">
        <p14:creationId xmlns:p14="http://schemas.microsoft.com/office/powerpoint/2010/main" val="4155609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Black" panose="020B0A04020102020204" pitchFamily="34" charset="0"/>
              </a:rPr>
              <a:t> Examples of Unethical Behavior</a:t>
            </a:r>
            <a:endParaRPr lang="en-US" sz="4000" dirty="0">
              <a:latin typeface="Arial Black" panose="020B0A04020102020204" pitchFamily="34"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a:latin typeface="Arial" panose="020B0604020202020204" pitchFamily="34" charset="0"/>
                <a:cs typeface="Arial" panose="020B0604020202020204" pitchFamily="34" charset="0"/>
              </a:rPr>
              <a:t>In 2012, </a:t>
            </a:r>
            <a:r>
              <a:rPr lang="en-US" sz="2400" dirty="0">
                <a:latin typeface="Arial" panose="020B0604020202020204" pitchFamily="34" charset="0"/>
                <a:cs typeface="Arial" panose="020B0604020202020204" pitchFamily="34" charset="0"/>
                <a:hlinkClick r:id="rId3"/>
              </a:rPr>
              <a:t>GlaxoSmithKline (GSK)</a:t>
            </a:r>
            <a:r>
              <a:rPr lang="en-US" sz="2400" dirty="0">
                <a:latin typeface="Arial" panose="020B0604020202020204" pitchFamily="34" charset="0"/>
                <a:cs typeface="Arial" panose="020B0604020202020204" pitchFamily="34" charset="0"/>
              </a:rPr>
              <a:t> pleaded guilty to criminal misconduct for several scathing incidents of health-care </a:t>
            </a:r>
            <a:r>
              <a:rPr lang="en-US" sz="2400" dirty="0" smtClean="0">
                <a:latin typeface="Arial" panose="020B0604020202020204" pitchFamily="34" charset="0"/>
                <a:cs typeface="Arial" panose="020B0604020202020204" pitchFamily="34" charset="0"/>
              </a:rPr>
              <a:t>fraud</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Concealed </a:t>
            </a:r>
            <a:r>
              <a:rPr lang="en-US" sz="2400" dirty="0">
                <a:latin typeface="Arial" panose="020B0604020202020204" pitchFamily="34" charset="0"/>
                <a:cs typeface="Arial" panose="020B0604020202020204" pitchFamily="34" charset="0"/>
              </a:rPr>
              <a:t>clinical trial data that revealed an increased risk of heart attacks in patients taking </a:t>
            </a:r>
            <a:r>
              <a:rPr lang="en-US" sz="2400" dirty="0">
                <a:latin typeface="Arial" panose="020B0604020202020204" pitchFamily="34" charset="0"/>
                <a:cs typeface="Arial" panose="020B0604020202020204" pitchFamily="34" charset="0"/>
                <a:hlinkClick r:id="rId4"/>
              </a:rPr>
              <a:t>Avandia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63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1"/>
            <a:ext cx="7772400" cy="1523999"/>
          </a:xfrm>
        </p:spPr>
        <p:txBody>
          <a:bodyPr>
            <a:normAutofit fontScale="90000"/>
          </a:bodyPr>
          <a:lstStyle/>
          <a:p>
            <a:r>
              <a:rPr lang="en-US" sz="4000" dirty="0">
                <a:latin typeface="Arial Black" panose="020B0A04020102020204" pitchFamily="34" charset="0"/>
              </a:rPr>
              <a:t>Ethical Duty of Minimizing Risks to Subjects</a:t>
            </a:r>
            <a:r>
              <a:rPr lang="en-US" sz="4000" dirty="0" smtClean="0">
                <a:latin typeface="Arial Black" panose="020B0A04020102020204" pitchFamily="34" charset="0"/>
              </a:rPr>
              <a:t>.</a:t>
            </a:r>
            <a:br>
              <a:rPr lang="en-US" sz="4000" dirty="0" smtClean="0">
                <a:latin typeface="Arial Black" panose="020B0A04020102020204" pitchFamily="34" charset="0"/>
              </a:rPr>
            </a:br>
            <a:endParaRPr lang="en-US" sz="4000" dirty="0">
              <a:latin typeface="Arial Black" panose="020B0A04020102020204" pitchFamily="34" charset="0"/>
            </a:endParaRPr>
          </a:p>
        </p:txBody>
      </p:sp>
      <p:sp>
        <p:nvSpPr>
          <p:cNvPr id="5" name="Subtitle 4"/>
          <p:cNvSpPr>
            <a:spLocks noGrp="1"/>
          </p:cNvSpPr>
          <p:nvPr>
            <p:ph type="subTitle" idx="1"/>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00573527"/>
              </p:ext>
            </p:extLst>
          </p:nvPr>
        </p:nvGraphicFramePr>
        <p:xfrm>
          <a:off x="301625" y="2743200"/>
          <a:ext cx="8534400" cy="2895600"/>
        </p:xfrm>
        <a:graphic>
          <a:graphicData uri="http://schemas.openxmlformats.org/drawingml/2006/table">
            <a:tbl>
              <a:tblPr>
                <a:tableStyleId>{5C22544A-7EE6-4342-B048-85BDC9FD1C3A}</a:tableStyleId>
              </a:tblPr>
              <a:tblGrid>
                <a:gridCol w="8534400"/>
              </a:tblGrid>
              <a:tr h="2895600">
                <a:tc>
                  <a:txBody>
                    <a:bodyPr/>
                    <a:lstStyle/>
                    <a:p>
                      <a:pPr marL="0" marR="0" algn="l">
                        <a:lnSpc>
                          <a:spcPct val="115000"/>
                        </a:lnSpc>
                        <a:spcBef>
                          <a:spcPts val="0"/>
                        </a:spcBef>
                        <a:spcAft>
                          <a:spcPts val="1000"/>
                        </a:spcAft>
                      </a:pPr>
                      <a:endParaRPr lang="en-US" sz="2400" baseline="0" dirty="0" smtClean="0">
                        <a:effectLst/>
                        <a:latin typeface="Arial" panose="020B0604020202020204" pitchFamily="34" charset="0"/>
                        <a:ea typeface="Times New Roman"/>
                        <a:cs typeface="Arial" panose="020B0604020202020204" pitchFamily="34" charset="0"/>
                      </a:endParaRPr>
                    </a:p>
                    <a:p>
                      <a:pPr marL="0" marR="0" algn="l">
                        <a:lnSpc>
                          <a:spcPct val="115000"/>
                        </a:lnSpc>
                        <a:spcBef>
                          <a:spcPts val="0"/>
                        </a:spcBef>
                        <a:spcAft>
                          <a:spcPts val="1000"/>
                        </a:spcAft>
                      </a:pPr>
                      <a:r>
                        <a:rPr lang="en-US" sz="2400" baseline="0" dirty="0" smtClean="0">
                          <a:effectLst/>
                          <a:latin typeface="Arial" panose="020B0604020202020204" pitchFamily="34" charset="0"/>
                          <a:ea typeface="Times New Roman"/>
                          <a:cs typeface="Arial" panose="020B0604020202020204" pitchFamily="34" charset="0"/>
                        </a:rPr>
                        <a:t>Being a Patient Advocate- starts before the study has even started.</a:t>
                      </a:r>
                    </a:p>
                    <a:p>
                      <a:pPr marL="0" marR="0" algn="l">
                        <a:lnSpc>
                          <a:spcPct val="115000"/>
                        </a:lnSpc>
                        <a:spcBef>
                          <a:spcPts val="0"/>
                        </a:spcBef>
                        <a:spcAft>
                          <a:spcPts val="1000"/>
                        </a:spcAft>
                      </a:pPr>
                      <a:endParaRPr lang="en-US" sz="3200" dirty="0">
                        <a:effectLst/>
                        <a:latin typeface="Calibri"/>
                        <a:ea typeface="Times New Roman"/>
                        <a:cs typeface="Times New Roman"/>
                      </a:endParaRPr>
                    </a:p>
                  </a:txBody>
                  <a:tcPr marL="114300" marR="114300" marT="0" marB="0"/>
                </a:tc>
              </a:tr>
            </a:tbl>
          </a:graphicData>
        </a:graphic>
      </p:graphicFrame>
    </p:spTree>
    <p:extLst>
      <p:ext uri="{BB962C8B-B14F-4D97-AF65-F5344CB8AC3E}">
        <p14:creationId xmlns:p14="http://schemas.microsoft.com/office/powerpoint/2010/main" val="414029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eaching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33400" y="4800600"/>
            <a:ext cx="8229600" cy="1676400"/>
          </a:xfrm>
        </p:spPr>
        <p:txBody>
          <a:bodyPr>
            <a:normAutofit/>
          </a:bodyPr>
          <a:lstStyle/>
          <a:p>
            <a:pPr eaLnBrk="1" hangingPunct="1"/>
            <a:r>
              <a:rPr lang="en-US" altLang="en-US" b="1" dirty="0" smtClean="0">
                <a:solidFill>
                  <a:srgbClr val="FFFF00"/>
                </a:solidFill>
              </a:rPr>
              <a:t>Compliance and Safety Reporting  and Regulations</a:t>
            </a:r>
          </a:p>
        </p:txBody>
      </p:sp>
    </p:spTree>
    <p:extLst>
      <p:ext uri="{BB962C8B-B14F-4D97-AF65-F5344CB8AC3E}">
        <p14:creationId xmlns:p14="http://schemas.microsoft.com/office/powerpoint/2010/main" val="212383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Black" panose="020B0A04020102020204" pitchFamily="34" charset="0"/>
              </a:rPr>
              <a:t>Question?</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Can a sponsor add components to the AE definition in the study protocol? ( in addition to the standard definition)?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11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latin typeface="Arial Black" panose="020B0A04020102020204" pitchFamily="34" charset="0"/>
              </a:rPr>
              <a:t/>
            </a:r>
            <a:br>
              <a:rPr lang="en-US" sz="4000" dirty="0" smtClean="0">
                <a:latin typeface="Arial Black" panose="020B0A04020102020204" pitchFamily="34" charset="0"/>
              </a:rPr>
            </a:br>
            <a:r>
              <a:rPr lang="en-US" sz="4000" dirty="0">
                <a:latin typeface="Arial Black" panose="020B0A04020102020204" pitchFamily="34" charset="0"/>
              </a:rPr>
              <a:t/>
            </a:r>
            <a:br>
              <a:rPr lang="en-US" sz="4000" dirty="0">
                <a:latin typeface="Arial Black" panose="020B0A04020102020204" pitchFamily="34" charset="0"/>
              </a:rPr>
            </a:br>
            <a:r>
              <a:rPr lang="en-US" sz="4000" dirty="0" smtClean="0">
                <a:latin typeface="Arial Black" panose="020B0A04020102020204" pitchFamily="34" charset="0"/>
              </a:rPr>
              <a:t>Why Collect Adverse Events Data?</a:t>
            </a:r>
            <a:endParaRPr lang="en-US" sz="4000" dirty="0">
              <a:latin typeface="Arial Black" panose="020B0A04020102020204" pitchFamily="34" charset="0"/>
            </a:endParaRPr>
          </a:p>
        </p:txBody>
      </p:sp>
      <p:sp>
        <p:nvSpPr>
          <p:cNvPr id="5" name="Content Placeholder 4"/>
          <p:cNvSpPr>
            <a:spLocks noGrp="1"/>
          </p:cNvSpPr>
          <p:nvPr>
            <p:ph idx="1"/>
          </p:nvPr>
        </p:nvSpPr>
        <p:spPr>
          <a:xfrm>
            <a:off x="457200" y="2057400"/>
            <a:ext cx="8229600" cy="4068763"/>
          </a:xfrm>
        </p:spPr>
        <p:txBody>
          <a:bodyPr>
            <a:normAutofit/>
          </a:bodyPr>
          <a:lstStyle/>
          <a:p>
            <a:pPr marL="0" indent="0">
              <a:buNone/>
            </a:pPr>
            <a:endParaRPr lang="en-US" sz="2400" dirty="0">
              <a:latin typeface="Arial Black" panose="020B0A04020102020204" pitchFamily="34" charset="0"/>
            </a:endParaRPr>
          </a:p>
          <a:p>
            <a:r>
              <a:rPr lang="en-US" sz="2400" dirty="0" smtClean="0">
                <a:latin typeface="Arial Black" panose="020B0A04020102020204" pitchFamily="34" charset="0"/>
              </a:rPr>
              <a:t>Safety</a:t>
            </a:r>
          </a:p>
          <a:p>
            <a:endParaRPr lang="en-US" sz="2400" dirty="0" smtClean="0">
              <a:latin typeface="Arial Black" panose="020B0A04020102020204" pitchFamily="34" charset="0"/>
            </a:endParaRPr>
          </a:p>
          <a:p>
            <a:r>
              <a:rPr lang="en-US" sz="2400" dirty="0" smtClean="0">
                <a:latin typeface="Arial Black" panose="020B0A04020102020204" pitchFamily="34" charset="0"/>
              </a:rPr>
              <a:t>Benefits and Risk Evaluation</a:t>
            </a:r>
          </a:p>
          <a:p>
            <a:endParaRPr lang="en-US" sz="2400" dirty="0" smtClean="0">
              <a:latin typeface="Arial Black" panose="020B0A04020102020204" pitchFamily="34" charset="0"/>
            </a:endParaRPr>
          </a:p>
          <a:p>
            <a:r>
              <a:rPr lang="en-US" sz="2400" dirty="0" smtClean="0">
                <a:latin typeface="Arial Black" panose="020B0A04020102020204" pitchFamily="34" charset="0"/>
              </a:rPr>
              <a:t>Package Inserts</a:t>
            </a:r>
            <a:endParaRPr lang="en-US" sz="2400" dirty="0">
              <a:latin typeface="Arial Black" panose="020B0A04020102020204" pitchFamily="34" charset="0"/>
            </a:endParaRPr>
          </a:p>
        </p:txBody>
      </p:sp>
    </p:spTree>
    <p:extLst>
      <p:ext uri="{BB962C8B-B14F-4D97-AF65-F5344CB8AC3E}">
        <p14:creationId xmlns:p14="http://schemas.microsoft.com/office/powerpoint/2010/main" val="250906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66801"/>
            <a:ext cx="7772400" cy="1981199"/>
          </a:xfrm>
        </p:spPr>
        <p:txBody>
          <a:bodyPr>
            <a:normAutofit/>
          </a:bodyPr>
          <a:lstStyle/>
          <a:p>
            <a:r>
              <a:rPr lang="en-US" sz="4000" dirty="0" smtClean="0">
                <a:latin typeface="Arial Black" panose="020B0A04020102020204" pitchFamily="34" charset="0"/>
              </a:rPr>
              <a:t>Role </a:t>
            </a:r>
            <a:r>
              <a:rPr lang="en-US" sz="4000" dirty="0">
                <a:latin typeface="Arial Black" panose="020B0A04020102020204" pitchFamily="34" charset="0"/>
              </a:rPr>
              <a:t>and </a:t>
            </a:r>
            <a:r>
              <a:rPr lang="en-US" sz="4000" dirty="0" smtClean="0">
                <a:latin typeface="Arial Black" panose="020B0A04020102020204" pitchFamily="34" charset="0"/>
              </a:rPr>
              <a:t>Responsibility Reporting AEs/ SAEs</a:t>
            </a:r>
            <a:endParaRPr lang="en-US" sz="4000" dirty="0">
              <a:latin typeface="Arial Black" panose="020B0A04020102020204" pitchFamily="34" charset="0"/>
            </a:endParaRPr>
          </a:p>
        </p:txBody>
      </p:sp>
      <p:sp>
        <p:nvSpPr>
          <p:cNvPr id="2" name="Subtitle 1"/>
          <p:cNvSpPr>
            <a:spLocks noGrp="1"/>
          </p:cNvSpPr>
          <p:nvPr>
            <p:ph type="subTitle" idx="1"/>
          </p:nvPr>
        </p:nvSpPr>
        <p:spPr>
          <a:xfrm>
            <a:off x="1371600" y="3124200"/>
            <a:ext cx="6400800" cy="2057400"/>
          </a:xfrm>
        </p:spPr>
        <p:txBody>
          <a:bodyPr>
            <a:normAutofit fontScale="70000" lnSpcReduction="20000"/>
          </a:bodyPr>
          <a:lstStyle/>
          <a:p>
            <a:endParaRPr lang="en-US" dirty="0" smtClean="0"/>
          </a:p>
          <a:p>
            <a:r>
              <a:rPr lang="en-US" sz="2800" dirty="0" smtClean="0">
                <a:solidFill>
                  <a:schemeClr val="tx1"/>
                </a:solidFill>
                <a:latin typeface="Arial" panose="020B0604020202020204" pitchFamily="34" charset="0"/>
                <a:cs typeface="Arial" panose="020B0604020202020204" pitchFamily="34" charset="0"/>
              </a:rPr>
              <a:t>Investigator ?</a:t>
            </a:r>
          </a:p>
          <a:p>
            <a:r>
              <a:rPr lang="en-US" sz="2800" dirty="0" smtClean="0">
                <a:solidFill>
                  <a:schemeClr val="tx1"/>
                </a:solidFill>
                <a:latin typeface="Arial" panose="020B0604020202020204" pitchFamily="34" charset="0"/>
                <a:cs typeface="Arial" panose="020B0604020202020204" pitchFamily="34" charset="0"/>
              </a:rPr>
              <a:t>Research Nurse/Research Coordinator ?</a:t>
            </a:r>
          </a:p>
          <a:p>
            <a:r>
              <a:rPr lang="en-US" sz="2800" dirty="0" smtClean="0">
                <a:solidFill>
                  <a:schemeClr val="tx1"/>
                </a:solidFill>
                <a:latin typeface="Arial" panose="020B0604020202020204" pitchFamily="34" charset="0"/>
                <a:cs typeface="Arial" panose="020B0604020202020204" pitchFamily="34" charset="0"/>
              </a:rPr>
              <a:t>IRB ?</a:t>
            </a:r>
          </a:p>
          <a:p>
            <a:r>
              <a:rPr lang="en-US" sz="2800" dirty="0" smtClean="0">
                <a:solidFill>
                  <a:schemeClr val="tx1"/>
                </a:solidFill>
                <a:latin typeface="Arial" panose="020B0604020202020204" pitchFamily="34" charset="0"/>
                <a:cs typeface="Arial" panose="020B0604020202020204" pitchFamily="34" charset="0"/>
              </a:rPr>
              <a:t>Sponsor ?</a:t>
            </a:r>
          </a:p>
          <a:p>
            <a:r>
              <a:rPr lang="en-US" sz="2800" dirty="0" smtClean="0">
                <a:solidFill>
                  <a:schemeClr val="tx1"/>
                </a:solidFill>
                <a:latin typeface="Arial" panose="020B0604020202020204" pitchFamily="34" charset="0"/>
                <a:cs typeface="Arial" panose="020B0604020202020204" pitchFamily="34" charset="0"/>
              </a:rPr>
              <a:t>FDA ?</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47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Despite what is written in the protocol, who has the final word on what should be submitted to the IRB?</a:t>
            </a:r>
          </a:p>
          <a:p>
            <a:r>
              <a:rPr lang="en-US" dirty="0" smtClean="0"/>
              <a:t> The Sponsor ? or The IRB?</a:t>
            </a:r>
            <a:endParaRPr lang="en-US" dirty="0"/>
          </a:p>
        </p:txBody>
      </p:sp>
    </p:spTree>
    <p:extLst>
      <p:ext uri="{BB962C8B-B14F-4D97-AF65-F5344CB8AC3E}">
        <p14:creationId xmlns:p14="http://schemas.microsoft.com/office/powerpoint/2010/main" val="198464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he research cycle: identifying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267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8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Arial Black" panose="020B0A04020102020204" pitchFamily="34" charset="0"/>
              </a:rPr>
              <a:t>FDA Guidance for Clinical Investigators, Sponsors and Event Reporting to IRBs</a:t>
            </a:r>
            <a:endParaRPr lang="en-US" sz="2400" dirty="0">
              <a:latin typeface="Arial Black" panose="020B0A04020102020204" pitchFamily="34" charset="0"/>
            </a:endParaRPr>
          </a:p>
        </p:txBody>
      </p:sp>
      <p:sp>
        <p:nvSpPr>
          <p:cNvPr id="5" name="Content Placeholder 4"/>
          <p:cNvSpPr>
            <a:spLocks noGrp="1"/>
          </p:cNvSpPr>
          <p:nvPr>
            <p:ph idx="1"/>
          </p:nvPr>
        </p:nvSpPr>
        <p:spPr/>
        <p:txBody>
          <a:bodyPr/>
          <a:lstStyle/>
          <a:p>
            <a:r>
              <a:rPr lang="en-US" dirty="0" smtClean="0"/>
              <a:t>Improving Human Subjects Protection</a:t>
            </a:r>
          </a:p>
          <a:p>
            <a:r>
              <a:rPr lang="en-US" dirty="0" smtClean="0"/>
              <a:t>March 2005 Public Hearing</a:t>
            </a:r>
            <a:endParaRPr lang="en-US" dirty="0"/>
          </a:p>
        </p:txBody>
      </p:sp>
    </p:spTree>
    <p:extLst>
      <p:ext uri="{BB962C8B-B14F-4D97-AF65-F5344CB8AC3E}">
        <p14:creationId xmlns:p14="http://schemas.microsoft.com/office/powerpoint/2010/main" val="292669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828799"/>
          </a:xfrm>
        </p:spPr>
        <p:txBody>
          <a:bodyPr>
            <a:normAutofit/>
          </a:bodyPr>
          <a:lstStyle/>
          <a:p>
            <a:r>
              <a:rPr lang="en-US" sz="4000" dirty="0" smtClean="0">
                <a:latin typeface="Arial" panose="020B0604020202020204" pitchFamily="34" charset="0"/>
                <a:cs typeface="Arial" panose="020B0604020202020204" pitchFamily="34" charset="0"/>
              </a:rPr>
              <a:t>Question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True or False ?</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 Primary Investigator can refuse to </a:t>
            </a:r>
            <a:r>
              <a:rPr lang="en-US" sz="2400" dirty="0">
                <a:solidFill>
                  <a:schemeClr val="tx1"/>
                </a:solidFill>
                <a:latin typeface="Arial" panose="020B0604020202020204" pitchFamily="34" charset="0"/>
                <a:cs typeface="Arial" panose="020B0604020202020204" pitchFamily="34" charset="0"/>
              </a:rPr>
              <a:t>c</a:t>
            </a:r>
            <a:r>
              <a:rPr lang="en-US" sz="2400" dirty="0" smtClean="0">
                <a:solidFill>
                  <a:schemeClr val="tx1"/>
                </a:solidFill>
                <a:latin typeface="Arial" panose="020B0604020202020204" pitchFamily="34" charset="0"/>
                <a:cs typeface="Arial" panose="020B0604020202020204" pitchFamily="34" charset="0"/>
              </a:rPr>
              <a:t>ategorize something as an AE?</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6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n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Grp="1" noChangeArrowheads="1"/>
          </p:cNvSpPr>
          <p:nvPr>
            <p:ph type="title"/>
          </p:nvPr>
        </p:nvSpPr>
        <p:spPr>
          <a:xfrm>
            <a:off x="457200" y="4953000"/>
            <a:ext cx="8229600" cy="1371600"/>
          </a:xfrm>
          <a:noFill/>
        </p:spPr>
        <p:txBody>
          <a:bodyPr>
            <a:normAutofit fontScale="90000"/>
          </a:bodyPr>
          <a:lstStyle/>
          <a:p>
            <a:pPr eaLnBrk="1" hangingPunct="1"/>
            <a:r>
              <a:rPr lang="en-US" altLang="en-US" b="1" dirty="0" smtClean="0">
                <a:solidFill>
                  <a:srgbClr val="FFFF00"/>
                </a:solidFill>
              </a:rPr>
              <a:t>Adverse Events, Risks and Problems that occur in Human Subjects</a:t>
            </a:r>
          </a:p>
        </p:txBody>
      </p:sp>
    </p:spTree>
    <p:extLst>
      <p:ext uri="{BB962C8B-B14F-4D97-AF65-F5344CB8AC3E}">
        <p14:creationId xmlns:p14="http://schemas.microsoft.com/office/powerpoint/2010/main" val="383983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ands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title"/>
          </p:nvPr>
        </p:nvSpPr>
        <p:spPr>
          <a:xfrm>
            <a:off x="457200" y="4762500"/>
            <a:ext cx="8229600" cy="1828800"/>
          </a:xfrm>
          <a:noFill/>
        </p:spPr>
        <p:txBody>
          <a:bodyPr>
            <a:normAutofit/>
          </a:bodyPr>
          <a:lstStyle/>
          <a:p>
            <a:pPr eaLnBrk="1" hangingPunct="1"/>
            <a:r>
              <a:rPr lang="en-US" altLang="en-US" b="1" dirty="0" smtClean="0">
                <a:solidFill>
                  <a:srgbClr val="FFFF00"/>
                </a:solidFill>
              </a:rPr>
              <a:t>Currents System of Care and Patient Safety in Clinical Research</a:t>
            </a:r>
          </a:p>
        </p:txBody>
      </p:sp>
    </p:spTree>
    <p:extLst>
      <p:ext uri="{BB962C8B-B14F-4D97-AF65-F5344CB8AC3E}">
        <p14:creationId xmlns:p14="http://schemas.microsoft.com/office/powerpoint/2010/main" val="54966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3 Most Common Causes of Medication Related AE’s are Caused by:</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5" name="Content Placeholder 4"/>
          <p:cNvSpPr>
            <a:spLocks noGrp="1"/>
          </p:cNvSpPr>
          <p:nvPr>
            <p:ph idx="1"/>
          </p:nvPr>
        </p:nvSpPr>
        <p:spPr>
          <a:xfrm>
            <a:off x="457200" y="2057400"/>
            <a:ext cx="8229600" cy="4068763"/>
          </a:xfrm>
        </p:spPr>
        <p:txBody>
          <a:bodyPr>
            <a:normAutofit/>
          </a:bodyPr>
          <a:lstStyle/>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Failure to standardize ( procedures and equipment)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Failure to implement safety Checks and Safe Medication Practice</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Failure to coordinate Research Staff with Clinical Staff providing care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019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Safe Medication Practice</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Independent double Checks</a:t>
            </a:r>
          </a:p>
          <a:p>
            <a:endParaRPr lang="en-US" dirty="0"/>
          </a:p>
          <a:p>
            <a:r>
              <a:rPr lang="en-US" dirty="0" smtClean="0"/>
              <a:t>Communication and Coordination</a:t>
            </a:r>
          </a:p>
          <a:p>
            <a:endParaRPr lang="en-US" dirty="0"/>
          </a:p>
          <a:p>
            <a:r>
              <a:rPr lang="en-US" dirty="0" smtClean="0"/>
              <a:t>Informatics and Automation</a:t>
            </a:r>
            <a:endParaRPr lang="en-US" dirty="0"/>
          </a:p>
        </p:txBody>
      </p:sp>
    </p:spTree>
    <p:extLst>
      <p:ext uri="{BB962C8B-B14F-4D97-AF65-F5344CB8AC3E}">
        <p14:creationId xmlns:p14="http://schemas.microsoft.com/office/powerpoint/2010/main" val="222879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latin typeface="Arial Black" panose="020B0A04020102020204" pitchFamily="34" charset="0"/>
              </a:rPr>
              <a:t>Institution System Safety Reporting</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965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latin typeface="Arial Black" panose="020B0A04020102020204" pitchFamily="34" charset="0"/>
              </a:rPr>
              <a:t>Examples</a:t>
            </a:r>
            <a:r>
              <a:rPr lang="en-US" sz="2400" dirty="0"/>
              <a:t/>
            </a:r>
            <a:br>
              <a:rPr lang="en-US" sz="2400" dirty="0"/>
            </a:br>
            <a:r>
              <a:rPr lang="en-US" sz="2400" dirty="0" smtClean="0">
                <a:latin typeface="Arial Black" panose="020B0A04020102020204" pitchFamily="34" charset="0"/>
              </a:rPr>
              <a:t>Classification of System Failure</a:t>
            </a:r>
            <a:endParaRPr lang="en-US" sz="2400" dirty="0">
              <a:latin typeface="Arial Black" panose="020B0A04020102020204" pitchFamily="34" charset="0"/>
            </a:endParaRPr>
          </a:p>
        </p:txBody>
      </p:sp>
      <p:sp>
        <p:nvSpPr>
          <p:cNvPr id="4" name="Content Placeholder 3"/>
          <p:cNvSpPr>
            <a:spLocks noGrp="1"/>
          </p:cNvSpPr>
          <p:nvPr>
            <p:ph idx="1"/>
          </p:nvPr>
        </p:nvSpPr>
        <p:spPr>
          <a:xfrm>
            <a:off x="3657600" y="685800"/>
            <a:ext cx="5257800" cy="5715000"/>
          </a:xfrm>
        </p:spPr>
        <p:txBody>
          <a:bodyPr>
            <a:normAutofit/>
          </a:bodyPr>
          <a:lstStyle/>
          <a:p>
            <a:r>
              <a:rPr lang="en-US" sz="2400" b="1" dirty="0" smtClean="0"/>
              <a:t>Knowledge Deficit</a:t>
            </a:r>
          </a:p>
          <a:p>
            <a:pPr marL="0" indent="0">
              <a:buNone/>
            </a:pPr>
            <a:endParaRPr lang="en-US" sz="2400" b="1" dirty="0" smtClean="0"/>
          </a:p>
          <a:p>
            <a:r>
              <a:rPr lang="en-US" sz="2400" b="1" dirty="0" smtClean="0"/>
              <a:t>Lack of Standardization</a:t>
            </a:r>
          </a:p>
          <a:p>
            <a:endParaRPr lang="en-US" sz="2400" b="1" dirty="0" smtClean="0"/>
          </a:p>
          <a:p>
            <a:r>
              <a:rPr lang="en-US" sz="2400" b="1" dirty="0" smtClean="0"/>
              <a:t>Health Care provider Communication</a:t>
            </a:r>
          </a:p>
          <a:p>
            <a:pPr marL="0" indent="0">
              <a:buNone/>
            </a:pPr>
            <a:r>
              <a:rPr lang="en-US" sz="2400" b="1" dirty="0" smtClean="0"/>
              <a:t>	</a:t>
            </a:r>
          </a:p>
          <a:p>
            <a:r>
              <a:rPr lang="en-US" sz="2400" b="1" dirty="0" smtClean="0"/>
              <a:t>Work Flow </a:t>
            </a:r>
          </a:p>
          <a:p>
            <a:pPr marL="0" indent="0">
              <a:buNone/>
            </a:pPr>
            <a:endParaRPr lang="en-US" sz="2400" b="1" dirty="0" smtClean="0"/>
          </a:p>
          <a:p>
            <a:r>
              <a:rPr lang="en-US" sz="2400" b="1" dirty="0" smtClean="0"/>
              <a:t>Labeling and Documentation</a:t>
            </a:r>
          </a:p>
          <a:p>
            <a:pPr marL="0" indent="0">
              <a:buNone/>
            </a:pPr>
            <a:endParaRPr lang="en-US" sz="2400" b="1" dirty="0" smtClean="0"/>
          </a:p>
          <a:p>
            <a:r>
              <a:rPr lang="en-US" sz="2400" b="1" dirty="0" smtClean="0"/>
              <a:t>Computers/automation/informatics</a:t>
            </a:r>
          </a:p>
        </p:txBody>
      </p:sp>
      <p:sp>
        <p:nvSpPr>
          <p:cNvPr id="3" name="Text Placeholder 2"/>
          <p:cNvSpPr>
            <a:spLocks noGrp="1"/>
          </p:cNvSpPr>
          <p:nvPr>
            <p:ph type="body" sz="half" idx="2"/>
          </p:nvPr>
        </p:nvSpPr>
        <p:spPr>
          <a:xfrm>
            <a:off x="457200" y="1447800"/>
            <a:ext cx="3008313" cy="4691063"/>
          </a:xfrm>
        </p:spPr>
        <p:txBody>
          <a:bodyPr>
            <a:normAutofit/>
          </a:bodyPr>
          <a:lstStyle/>
          <a:p>
            <a:endParaRPr lang="en-US" dirty="0" smtClean="0"/>
          </a:p>
          <a:p>
            <a:endParaRPr lang="en-US" sz="3600" dirty="0" smtClean="0"/>
          </a:p>
        </p:txBody>
      </p:sp>
    </p:spTree>
    <p:extLst>
      <p:ext uri="{BB962C8B-B14F-4D97-AF65-F5344CB8AC3E}">
        <p14:creationId xmlns:p14="http://schemas.microsoft.com/office/powerpoint/2010/main" val="113927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Arial Black" panose="020B0A04020102020204" pitchFamily="34" charset="0"/>
              </a:rPr>
              <a:t>Minimizing Risk to Subjects</a:t>
            </a:r>
            <a:endParaRPr lang="en-US" sz="4000" dirty="0">
              <a:latin typeface="Arial Black" panose="020B0A04020102020204" pitchFamily="34" charset="0"/>
            </a:endParaRPr>
          </a:p>
        </p:txBody>
      </p:sp>
      <p:sp>
        <p:nvSpPr>
          <p:cNvPr id="5" name="Content Placeholder 4"/>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Know Risks </a:t>
            </a:r>
            <a:r>
              <a:rPr lang="en-US" sz="2400" dirty="0" smtClean="0">
                <a:latin typeface="Arial" panose="020B0604020202020204" pitchFamily="34" charset="0"/>
                <a:cs typeface="Arial" panose="020B0604020202020204" pitchFamily="34" charset="0"/>
              </a:rPr>
              <a:t>~Unknown </a:t>
            </a:r>
            <a:r>
              <a:rPr lang="en-US" sz="2400" dirty="0">
                <a:latin typeface="Arial" panose="020B0604020202020204" pitchFamily="34" charset="0"/>
                <a:cs typeface="Arial" panose="020B0604020202020204" pitchFamily="34" charset="0"/>
              </a:rPr>
              <a:t>Risks</a:t>
            </a:r>
          </a:p>
          <a:p>
            <a:r>
              <a:rPr lang="en-US" sz="2400" dirty="0">
                <a:latin typeface="Arial" panose="020B0604020202020204" pitchFamily="34" charset="0"/>
                <a:cs typeface="Arial" panose="020B0604020202020204" pitchFamily="34" charset="0"/>
              </a:rPr>
              <a:t>Allergies</a:t>
            </a:r>
          </a:p>
          <a:p>
            <a:r>
              <a:rPr lang="en-US" sz="2400" dirty="0">
                <a:latin typeface="Arial" panose="020B0604020202020204" pitchFamily="34" charset="0"/>
                <a:cs typeface="Arial" panose="020B0604020202020204" pitchFamily="34" charset="0"/>
              </a:rPr>
              <a:t>Exclusion Criteria</a:t>
            </a:r>
          </a:p>
          <a:p>
            <a:r>
              <a:rPr lang="en-US" sz="2400" dirty="0">
                <a:latin typeface="Arial" panose="020B0604020202020204" pitchFamily="34" charset="0"/>
                <a:cs typeface="Arial" panose="020B0604020202020204" pitchFamily="34" charset="0"/>
              </a:rPr>
              <a:t>Drug Food Interaction</a:t>
            </a:r>
          </a:p>
          <a:p>
            <a:r>
              <a:rPr lang="en-US" sz="2400" dirty="0" smtClean="0">
                <a:latin typeface="Arial" panose="020B0604020202020204" pitchFamily="34" charset="0"/>
                <a:cs typeface="Arial" panose="020B0604020202020204" pitchFamily="34" charset="0"/>
              </a:rPr>
              <a:t>Monitoring </a:t>
            </a:r>
          </a:p>
          <a:p>
            <a:r>
              <a:rPr lang="en-US" sz="2400" dirty="0" smtClean="0">
                <a:latin typeface="Arial" panose="020B0604020202020204" pitchFamily="34" charset="0"/>
                <a:cs typeface="Arial" panose="020B0604020202020204" pitchFamily="34" charset="0"/>
              </a:rPr>
              <a:t>Results exams and procedures</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a:bodyPr>
          <a:lstStyle/>
          <a:p>
            <a:r>
              <a:rPr lang="en-US" sz="2400" dirty="0" smtClean="0">
                <a:latin typeface="Arial" panose="020B0604020202020204" pitchFamily="34" charset="0"/>
                <a:cs typeface="Arial" panose="020B0604020202020204" pitchFamily="34" charset="0"/>
              </a:rPr>
              <a:t>Infrastructure Risk</a:t>
            </a:r>
          </a:p>
          <a:p>
            <a:r>
              <a:rPr lang="en-US" sz="2400" dirty="0" smtClean="0">
                <a:latin typeface="Arial" panose="020B0604020202020204" pitchFamily="34" charset="0"/>
                <a:cs typeface="Arial" panose="020B0604020202020204" pitchFamily="34" charset="0"/>
              </a:rPr>
              <a:t>Policies and Procedure</a:t>
            </a:r>
          </a:p>
          <a:p>
            <a:r>
              <a:rPr lang="en-US" sz="2400" dirty="0" smtClean="0">
                <a:latin typeface="Arial" panose="020B0604020202020204" pitchFamily="34" charset="0"/>
                <a:cs typeface="Arial" panose="020B0604020202020204" pitchFamily="34" charset="0"/>
              </a:rPr>
              <a:t>Equipment</a:t>
            </a:r>
          </a:p>
          <a:p>
            <a:r>
              <a:rPr lang="en-US" sz="2400" dirty="0" smtClean="0">
                <a:latin typeface="Arial" panose="020B0604020202020204" pitchFamily="34" charset="0"/>
                <a:cs typeface="Arial" panose="020B0604020202020204" pitchFamily="34" charset="0"/>
              </a:rPr>
              <a:t>Roles and Responsibilities</a:t>
            </a:r>
          </a:p>
          <a:p>
            <a:r>
              <a:rPr lang="en-US" sz="2400" dirty="0" smtClean="0">
                <a:latin typeface="Arial" panose="020B0604020202020204" pitchFamily="34" charset="0"/>
                <a:cs typeface="Arial" panose="020B0604020202020204" pitchFamily="34" charset="0"/>
              </a:rPr>
              <a:t>Culture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86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Arial Black" panose="020B0A04020102020204" pitchFamily="34" charset="0"/>
              </a:rPr>
              <a:t>Managing Adverse Events</a:t>
            </a:r>
            <a:endParaRPr lang="en-US" sz="4000" dirty="0">
              <a:latin typeface="Arial Black" panose="020B0A04020102020204" pitchFamily="34" charset="0"/>
            </a:endParaRPr>
          </a:p>
        </p:txBody>
      </p:sp>
      <p:sp>
        <p:nvSpPr>
          <p:cNvPr id="6" name="Content Placeholder 5"/>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Identify and prevent avoidable harm</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Know the risks of the trial</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Anticipate problems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18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14401"/>
            <a:ext cx="7772400" cy="2133599"/>
          </a:xfrm>
        </p:spPr>
        <p:txBody>
          <a:bodyPr>
            <a:normAutofit/>
          </a:bodyPr>
          <a:lstStyle/>
          <a:p>
            <a:r>
              <a:rPr lang="en-US" sz="4000" dirty="0">
                <a:latin typeface="Arial Black" panose="020B0A04020102020204" pitchFamily="34" charset="0"/>
              </a:rPr>
              <a:t>Corrective Action and Quality improvement</a:t>
            </a:r>
          </a:p>
        </p:txBody>
      </p:sp>
      <p:sp>
        <p:nvSpPr>
          <p:cNvPr id="2" name="Subtitle 1"/>
          <p:cNvSpPr>
            <a:spLocks noGrp="1"/>
          </p:cNvSpPr>
          <p:nvPr>
            <p:ph type="subTitle" idx="1"/>
          </p:nvPr>
        </p:nvSpPr>
        <p:spPr>
          <a:xfrm>
            <a:off x="1371600" y="3048000"/>
            <a:ext cx="6400800" cy="2590800"/>
          </a:xfrm>
        </p:spPr>
        <p:txBody>
          <a:bodyPr>
            <a:normAutofit/>
          </a:bodyPr>
          <a:lstStyle/>
          <a:p>
            <a:pPr marL="342900" indent="-342900" algn="l">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Take action to minimize the likelihood of reoccurrence </a:t>
            </a:r>
          </a:p>
          <a:p>
            <a:pPr algn="l"/>
            <a:endParaRPr lang="en-US" sz="2400" dirty="0" smtClean="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 IRB reviews all proposed actions for appropriateness</a:t>
            </a:r>
          </a:p>
          <a:p>
            <a:pPr algn="l"/>
            <a:endParaRPr lang="en-US" sz="2400" dirty="0" smtClean="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516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dirty="0" smtClean="0">
                <a:latin typeface="Arial Black" panose="020B0A04020102020204" pitchFamily="34" charset="0"/>
                <a:cs typeface="Arial" panose="020B0604020202020204" pitchFamily="34" charset="0"/>
              </a:rPr>
              <a:t>General Safety Reporting Tips</a:t>
            </a:r>
            <a:endParaRPr lang="en-US" sz="4000"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If in doubt….. Clarify and  Report!</a:t>
            </a:r>
          </a:p>
          <a:p>
            <a:r>
              <a:rPr lang="en-US" dirty="0" smtClean="0"/>
              <a:t>If reportable with available information, report immediately ( do not wait for additional information or conformation)</a:t>
            </a:r>
          </a:p>
          <a:p>
            <a:r>
              <a:rPr lang="en-US" dirty="0" smtClean="0"/>
              <a:t>If a cascade of events, report </a:t>
            </a:r>
            <a:r>
              <a:rPr lang="en-US" dirty="0"/>
              <a:t>c</a:t>
            </a:r>
            <a:r>
              <a:rPr lang="en-US" dirty="0" smtClean="0"/>
              <a:t>ausal events not each individual symptom</a:t>
            </a:r>
            <a:endParaRPr lang="en-US" dirty="0"/>
          </a:p>
        </p:txBody>
      </p:sp>
    </p:spTree>
    <p:extLst>
      <p:ext uri="{BB962C8B-B14F-4D97-AF65-F5344CB8AC3E}">
        <p14:creationId xmlns:p14="http://schemas.microsoft.com/office/powerpoint/2010/main" val="234096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Black" panose="020B0A04020102020204" pitchFamily="34" charset="0"/>
              </a:rPr>
              <a:t>Take </a:t>
            </a:r>
            <a:r>
              <a:rPr lang="en-US" sz="4000" dirty="0">
                <a:latin typeface="Arial Black" panose="020B0A04020102020204" pitchFamily="34" charset="0"/>
              </a:rPr>
              <a:t>H</a:t>
            </a:r>
            <a:r>
              <a:rPr lang="en-US" sz="4000" dirty="0" smtClean="0">
                <a:latin typeface="Arial Black" panose="020B0A04020102020204" pitchFamily="34" charset="0"/>
              </a:rPr>
              <a:t>ome Message</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sz="2400" dirty="0" smtClean="0">
                <a:latin typeface="Arial" panose="020B0604020202020204" pitchFamily="34" charset="0"/>
                <a:cs typeface="Arial" panose="020B0604020202020204" pitchFamily="34" charset="0"/>
              </a:rPr>
              <a:t>Conduct a Self Assessment of Medication Practices</a:t>
            </a:r>
          </a:p>
          <a:p>
            <a:r>
              <a:rPr lang="en-US" sz="2400" dirty="0" smtClean="0">
                <a:latin typeface="Arial" panose="020B0604020202020204" pitchFamily="34" charset="0"/>
                <a:cs typeface="Arial" panose="020B0604020202020204" pitchFamily="34" charset="0"/>
              </a:rPr>
              <a:t>Develop a reporting system medication errors in clinical research</a:t>
            </a:r>
          </a:p>
          <a:p>
            <a:r>
              <a:rPr lang="en-US" sz="2400" dirty="0" smtClean="0">
                <a:latin typeface="Arial" panose="020B0604020202020204" pitchFamily="34" charset="0"/>
                <a:cs typeface="Arial" panose="020B0604020202020204" pitchFamily="34" charset="0"/>
              </a:rPr>
              <a:t>Prevent 3 most common causes of medication related problems</a:t>
            </a:r>
          </a:p>
          <a:p>
            <a:r>
              <a:rPr lang="en-US" sz="2400" dirty="0" smtClean="0">
                <a:latin typeface="Arial" panose="020B0604020202020204" pitchFamily="34" charset="0"/>
                <a:cs typeface="Arial" panose="020B0604020202020204" pitchFamily="34" charset="0"/>
              </a:rPr>
              <a:t>Begin or review research quality assurance program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2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Black" panose="020B0A04020102020204" pitchFamily="34" charset="0"/>
              </a:rPr>
              <a:t>Types of Adverse Events</a:t>
            </a:r>
            <a:endParaRPr lang="en-US" sz="4000"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Adverse Events and Adverse Reactions</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Suspected,</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Serious, </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Unexpected</a:t>
            </a:r>
          </a:p>
          <a:p>
            <a:r>
              <a:rPr lang="en-US" sz="2400" dirty="0" smtClean="0">
                <a:latin typeface="Arial" panose="020B0604020202020204" pitchFamily="34" charset="0"/>
                <a:cs typeface="Arial" panose="020B0604020202020204" pitchFamily="34" charset="0"/>
              </a:rPr>
              <a:t>Non Compliance (violations and deviations)</a:t>
            </a:r>
          </a:p>
          <a:p>
            <a:r>
              <a:rPr lang="en-US" sz="2400" dirty="0" smtClean="0">
                <a:latin typeface="Arial" panose="020B0604020202020204" pitchFamily="34" charset="0"/>
                <a:cs typeface="Arial" panose="020B0604020202020204" pitchFamily="34" charset="0"/>
              </a:rPr>
              <a:t>Unanticipated problem</a:t>
            </a:r>
          </a:p>
          <a:p>
            <a:r>
              <a:rPr lang="en-US" sz="2400" dirty="0" smtClean="0">
                <a:latin typeface="Arial" panose="020B0604020202020204" pitchFamily="34" charset="0"/>
                <a:cs typeface="Arial" panose="020B0604020202020204" pitchFamily="34" charset="0"/>
              </a:rPr>
              <a:t>Other ~Research Misconduct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4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7200" dirty="0" smtClean="0"/>
              <a:t>Questions?</a:t>
            </a:r>
            <a:endParaRPr lang="en-US" sz="72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35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772400" cy="838200"/>
          </a:xfrm>
        </p:spPr>
        <p:txBody>
          <a:bodyPr>
            <a:normAutofit/>
          </a:bodyPr>
          <a:lstStyle/>
          <a:p>
            <a:r>
              <a:rPr lang="en-US" dirty="0" smtClean="0">
                <a:latin typeface="Arial Black" panose="020B0A04020102020204" pitchFamily="34" charset="0"/>
              </a:rPr>
              <a:t>Adverse Events</a:t>
            </a:r>
            <a:endParaRPr lang="en-US" dirty="0">
              <a:latin typeface="Arial Black" panose="020B0A04020102020204" pitchFamily="34" charset="0"/>
            </a:endParaRPr>
          </a:p>
        </p:txBody>
      </p:sp>
      <p:sp>
        <p:nvSpPr>
          <p:cNvPr id="2" name="Text Placeholder 1"/>
          <p:cNvSpPr>
            <a:spLocks noGrp="1"/>
          </p:cNvSpPr>
          <p:nvPr>
            <p:ph type="body" idx="1"/>
          </p:nvPr>
        </p:nvSpPr>
        <p:spPr>
          <a:xfrm>
            <a:off x="838200" y="1828800"/>
            <a:ext cx="6480175" cy="2590800"/>
          </a:xfrm>
        </p:spPr>
        <p:txBody>
          <a:bodyPr>
            <a:normAutofit fontScale="32500" lnSpcReduction="20000"/>
          </a:bodyPr>
          <a:lstStyle/>
          <a:p>
            <a:pPr algn="l">
              <a:defRPr/>
            </a:pPr>
            <a:endParaRPr lang="en-US" sz="2000" dirty="0" smtClean="0">
              <a:solidFill>
                <a:schemeClr val="tx1"/>
              </a:solidFill>
            </a:endParaRPr>
          </a:p>
          <a:p>
            <a:pPr algn="l">
              <a:defRPr/>
            </a:pPr>
            <a:endParaRPr lang="en-US" sz="2000" dirty="0">
              <a:solidFill>
                <a:schemeClr val="tx1"/>
              </a:solidFill>
            </a:endParaRPr>
          </a:p>
          <a:p>
            <a:pPr algn="l">
              <a:defRPr/>
            </a:pPr>
            <a:endParaRPr lang="en-US" sz="2000" dirty="0" smtClean="0">
              <a:solidFill>
                <a:schemeClr val="tx1"/>
              </a:solidFill>
            </a:endParaRPr>
          </a:p>
          <a:p>
            <a:pPr algn="l">
              <a:defRPr/>
            </a:pPr>
            <a:endParaRPr lang="en-US" sz="7400" b="1" dirty="0" smtClean="0">
              <a:solidFill>
                <a:schemeClr val="tx1"/>
              </a:solidFill>
            </a:endParaRPr>
          </a:p>
          <a:p>
            <a:pPr algn="l">
              <a:defRPr/>
            </a:pPr>
            <a:endParaRPr lang="en-US" sz="7400" b="1" dirty="0">
              <a:solidFill>
                <a:schemeClr val="tx1"/>
              </a:solidFill>
              <a:latin typeface="Arial" panose="020B0604020202020204" pitchFamily="34" charset="0"/>
              <a:cs typeface="Arial" panose="020B0604020202020204" pitchFamily="34" charset="0"/>
            </a:endParaRPr>
          </a:p>
          <a:p>
            <a:pPr algn="l">
              <a:defRPr/>
            </a:pPr>
            <a:r>
              <a:rPr lang="en-US" sz="7400" b="1" dirty="0" smtClean="0">
                <a:solidFill>
                  <a:schemeClr val="tx1"/>
                </a:solidFill>
                <a:latin typeface="Arial" panose="020B0604020202020204" pitchFamily="34" charset="0"/>
                <a:cs typeface="Arial" panose="020B0604020202020204" pitchFamily="34" charset="0"/>
              </a:rPr>
              <a:t>Any </a:t>
            </a:r>
            <a:r>
              <a:rPr lang="en-US" sz="7400" b="1" dirty="0">
                <a:solidFill>
                  <a:schemeClr val="tx1"/>
                </a:solidFill>
                <a:latin typeface="Arial" panose="020B0604020202020204" pitchFamily="34" charset="0"/>
                <a:cs typeface="Arial" panose="020B0604020202020204" pitchFamily="34" charset="0"/>
              </a:rPr>
              <a:t>adverse event associated </a:t>
            </a:r>
            <a:r>
              <a:rPr lang="en-US" sz="7400" b="1" dirty="0" smtClean="0">
                <a:solidFill>
                  <a:schemeClr val="tx1"/>
                </a:solidFill>
                <a:latin typeface="Arial" panose="020B0604020202020204" pitchFamily="34" charset="0"/>
                <a:cs typeface="Arial" panose="020B0604020202020204" pitchFamily="34" charset="0"/>
              </a:rPr>
              <a:t>with  the </a:t>
            </a:r>
            <a:r>
              <a:rPr lang="en-US" sz="7400" b="1" dirty="0">
                <a:solidFill>
                  <a:schemeClr val="tx1"/>
                </a:solidFill>
                <a:latin typeface="Arial" panose="020B0604020202020204" pitchFamily="34" charset="0"/>
                <a:cs typeface="Arial" panose="020B0604020202020204" pitchFamily="34" charset="0"/>
              </a:rPr>
              <a:t>use of a drug in humans, </a:t>
            </a:r>
            <a:r>
              <a:rPr lang="en-US" sz="7400" b="1" dirty="0" smtClean="0">
                <a:solidFill>
                  <a:schemeClr val="tx1"/>
                </a:solidFill>
                <a:latin typeface="Arial" panose="020B0604020202020204" pitchFamily="34" charset="0"/>
                <a:cs typeface="Arial" panose="020B0604020202020204" pitchFamily="34" charset="0"/>
              </a:rPr>
              <a:t>whether or </a:t>
            </a:r>
            <a:r>
              <a:rPr lang="en-US" sz="7400" b="1" dirty="0">
                <a:solidFill>
                  <a:schemeClr val="tx1"/>
                </a:solidFill>
                <a:latin typeface="Arial" panose="020B0604020202020204" pitchFamily="34" charset="0"/>
                <a:cs typeface="Arial" panose="020B0604020202020204" pitchFamily="34" charset="0"/>
              </a:rPr>
              <a:t>not considered </a:t>
            </a:r>
            <a:r>
              <a:rPr lang="en-US" sz="7400" b="1" dirty="0" smtClean="0">
                <a:solidFill>
                  <a:schemeClr val="tx1"/>
                </a:solidFill>
                <a:latin typeface="Arial" panose="020B0604020202020204" pitchFamily="34" charset="0"/>
                <a:cs typeface="Arial" panose="020B0604020202020204" pitchFamily="34" charset="0"/>
              </a:rPr>
              <a:t>related</a:t>
            </a:r>
            <a:r>
              <a:rPr lang="en-US" sz="7400" b="1" dirty="0">
                <a:solidFill>
                  <a:schemeClr val="tx1"/>
                </a:solidFill>
                <a:latin typeface="Arial" panose="020B0604020202020204" pitchFamily="34" charset="0"/>
                <a:cs typeface="Arial" panose="020B0604020202020204" pitchFamily="34" charset="0"/>
              </a:rPr>
              <a:t>.</a:t>
            </a:r>
          </a:p>
          <a:p>
            <a:pPr lvl="1">
              <a:buFont typeface="Arial" pitchFamily="34" charset="0"/>
              <a:buChar char="–"/>
              <a:defRPr/>
            </a:pPr>
            <a:r>
              <a:rPr lang="en-US" sz="7400" b="1" dirty="0">
                <a:solidFill>
                  <a:schemeClr val="tx1"/>
                </a:solidFill>
                <a:latin typeface="Arial Black" panose="020B0A04020102020204" pitchFamily="34" charset="0"/>
              </a:rPr>
              <a:t>21CFR 314.80</a:t>
            </a:r>
          </a:p>
          <a:p>
            <a:endParaRPr lang="en-US" sz="7400" dirty="0" smtClean="0">
              <a:solidFill>
                <a:schemeClr val="tx1"/>
              </a:solidFill>
              <a:latin typeface="Arial Black" panose="020B0A04020102020204" pitchFamily="34" charset="0"/>
            </a:endParaRPr>
          </a:p>
          <a:p>
            <a:pPr lvl="1">
              <a:defRPr/>
            </a:pPr>
            <a:endParaRPr lang="en-US" sz="7400" dirty="0">
              <a:solidFill>
                <a:schemeClr val="tx1"/>
              </a:solidFill>
              <a:latin typeface="Arial Black" panose="020B0A04020102020204" pitchFamily="34" charset="0"/>
            </a:endParaRPr>
          </a:p>
          <a:p>
            <a:pPr algn="l"/>
            <a:endParaRPr lang="en-US" sz="7400" dirty="0"/>
          </a:p>
        </p:txBody>
      </p:sp>
    </p:spTree>
    <p:extLst>
      <p:ext uri="{BB962C8B-B14F-4D97-AF65-F5344CB8AC3E}">
        <p14:creationId xmlns:p14="http://schemas.microsoft.com/office/powerpoint/2010/main" val="2187957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04801"/>
            <a:ext cx="7772400" cy="1524000"/>
          </a:xfrm>
        </p:spPr>
        <p:txBody>
          <a:bodyPr>
            <a:normAutofit/>
          </a:bodyPr>
          <a:lstStyle/>
          <a:p>
            <a:r>
              <a:rPr lang="en-US" dirty="0" smtClean="0">
                <a:latin typeface="Arial Black" panose="020B0A04020102020204" pitchFamily="34" charset="0"/>
              </a:rPr>
              <a:t>Adverse Events</a:t>
            </a:r>
            <a:endParaRPr lang="en-US" dirty="0">
              <a:latin typeface="Arial Black" panose="020B0A04020102020204" pitchFamily="34" charset="0"/>
            </a:endParaRPr>
          </a:p>
        </p:txBody>
      </p:sp>
      <p:sp>
        <p:nvSpPr>
          <p:cNvPr id="2" name="Text Placeholder 1"/>
          <p:cNvSpPr>
            <a:spLocks noGrp="1"/>
          </p:cNvSpPr>
          <p:nvPr>
            <p:ph type="body" idx="1"/>
          </p:nvPr>
        </p:nvSpPr>
        <p:spPr/>
        <p:txBody>
          <a:bodyPr>
            <a:noAutofit/>
          </a:bodyPr>
          <a:lstStyle/>
          <a:p>
            <a:pPr algn="l">
              <a:defRPr/>
            </a:pPr>
            <a:r>
              <a:rPr lang="en-US" sz="2400" b="1" dirty="0">
                <a:solidFill>
                  <a:schemeClr val="tx1"/>
                </a:solidFill>
                <a:latin typeface="Arial" panose="020B0604020202020204" pitchFamily="34" charset="0"/>
                <a:cs typeface="Arial" panose="020B0604020202020204" pitchFamily="34" charset="0"/>
              </a:rPr>
              <a:t>Any untoward medical occurrence in a patient administered a pharmaceutical product and which does not necessarily have a causal relationship with the treatment</a:t>
            </a:r>
          </a:p>
        </p:txBody>
      </p:sp>
    </p:spTree>
    <p:extLst>
      <p:ext uri="{BB962C8B-B14F-4D97-AF65-F5344CB8AC3E}">
        <p14:creationId xmlns:p14="http://schemas.microsoft.com/office/powerpoint/2010/main" val="2128426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5387975"/>
          </a:xfrm>
        </p:spPr>
        <p:txBody>
          <a:bodyPr/>
          <a:lstStyle/>
          <a:p>
            <a:r>
              <a:rPr lang="en-US" dirty="0" smtClean="0">
                <a:latin typeface="Arial Black" panose="020B0A04020102020204" pitchFamily="34" charset="0"/>
              </a:rPr>
              <a:t>Adverse Event</a:t>
            </a:r>
            <a:endParaRPr lang="en-US" dirty="0">
              <a:latin typeface="Arial Black" panose="020B0A04020102020204" pitchFamily="34" charset="0"/>
            </a:endParaRPr>
          </a:p>
        </p:txBody>
      </p:sp>
      <p:sp>
        <p:nvSpPr>
          <p:cNvPr id="2" name="Text Placeholder 1"/>
          <p:cNvSpPr>
            <a:spLocks noGrp="1"/>
          </p:cNvSpPr>
          <p:nvPr>
            <p:ph type="body" idx="1"/>
          </p:nvPr>
        </p:nvSpPr>
        <p:spPr>
          <a:xfrm>
            <a:off x="1371600" y="1371600"/>
            <a:ext cx="6480175" cy="3352800"/>
          </a:xfrm>
        </p:spPr>
        <p:txBody>
          <a:bodyPr>
            <a:normAutofit/>
          </a:bodyPr>
          <a:lstStyle/>
          <a:p>
            <a:pPr marL="342900" indent="-342900">
              <a:buFont typeface="Wingdings" panose="05000000000000000000" pitchFamily="2" charset="2"/>
              <a:buChar char="q"/>
            </a:pPr>
            <a:r>
              <a:rPr lang="en-US" altLang="en-US" sz="2400" b="1" dirty="0" smtClean="0">
                <a:solidFill>
                  <a:schemeClr val="tx1"/>
                </a:solidFill>
                <a:latin typeface="Arial" panose="020B0604020202020204" pitchFamily="34" charset="0"/>
                <a:cs typeface="Arial" panose="020B0604020202020204" pitchFamily="34" charset="0"/>
              </a:rPr>
              <a:t>An </a:t>
            </a:r>
            <a:r>
              <a:rPr lang="en-US" altLang="en-US" sz="2400" b="1" dirty="0">
                <a:solidFill>
                  <a:schemeClr val="tx1"/>
                </a:solidFill>
                <a:latin typeface="Arial" panose="020B0604020202020204" pitchFamily="34" charset="0"/>
                <a:cs typeface="Arial" panose="020B0604020202020204" pitchFamily="34" charset="0"/>
              </a:rPr>
              <a:t>unexpected medical </a:t>
            </a:r>
            <a:r>
              <a:rPr lang="en-US" altLang="en-US" sz="2400" b="1" dirty="0" smtClean="0">
                <a:solidFill>
                  <a:schemeClr val="tx1"/>
                </a:solidFill>
                <a:latin typeface="Arial" panose="020B0604020202020204" pitchFamily="34" charset="0"/>
                <a:cs typeface="Arial" panose="020B0604020202020204" pitchFamily="34" charset="0"/>
              </a:rPr>
              <a:t>problem that </a:t>
            </a:r>
            <a:r>
              <a:rPr lang="en-US" altLang="en-US" sz="2400" b="1" dirty="0">
                <a:solidFill>
                  <a:schemeClr val="tx1"/>
                </a:solidFill>
                <a:latin typeface="Arial" panose="020B0604020202020204" pitchFamily="34" charset="0"/>
                <a:cs typeface="Arial" panose="020B0604020202020204" pitchFamily="34" charset="0"/>
              </a:rPr>
              <a:t>occurs </a:t>
            </a:r>
            <a:r>
              <a:rPr lang="en-US" altLang="en-US" sz="2400" b="1" u="sng" dirty="0" smtClean="0">
                <a:solidFill>
                  <a:schemeClr val="tx1"/>
                </a:solidFill>
                <a:latin typeface="Arial" panose="020B0604020202020204" pitchFamily="34" charset="0"/>
                <a:cs typeface="Arial" panose="020B0604020202020204" pitchFamily="34" charset="0"/>
              </a:rPr>
              <a:t>during treatment </a:t>
            </a:r>
            <a:r>
              <a:rPr lang="en-US" altLang="en-US" sz="2400" b="1" dirty="0">
                <a:solidFill>
                  <a:schemeClr val="tx1"/>
                </a:solidFill>
                <a:latin typeface="Arial" panose="020B0604020202020204" pitchFamily="34" charset="0"/>
                <a:cs typeface="Arial" panose="020B0604020202020204" pitchFamily="34" charset="0"/>
              </a:rPr>
              <a:t>with a drug or other </a:t>
            </a:r>
            <a:r>
              <a:rPr lang="en-US" altLang="en-US" sz="2400" b="1" dirty="0" smtClean="0">
                <a:solidFill>
                  <a:schemeClr val="tx1"/>
                </a:solidFill>
                <a:latin typeface="Arial" panose="020B0604020202020204" pitchFamily="34" charset="0"/>
                <a:cs typeface="Arial" panose="020B0604020202020204" pitchFamily="34" charset="0"/>
              </a:rPr>
              <a:t>therapy.</a:t>
            </a:r>
          </a:p>
          <a:p>
            <a:endParaRPr lang="en-US" altLang="en-US" sz="2400" b="1"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altLang="en-US" sz="2400" b="1" dirty="0" smtClean="0">
                <a:solidFill>
                  <a:schemeClr val="tx1"/>
                </a:solidFill>
                <a:latin typeface="Arial" panose="020B0604020202020204" pitchFamily="34" charset="0"/>
                <a:cs typeface="Arial" panose="020B0604020202020204" pitchFamily="34" charset="0"/>
              </a:rPr>
              <a:t> Adverse events does </a:t>
            </a:r>
            <a:r>
              <a:rPr lang="en-US" altLang="en-US" sz="2400" b="1" dirty="0">
                <a:solidFill>
                  <a:schemeClr val="tx1"/>
                </a:solidFill>
                <a:latin typeface="Arial" panose="020B0604020202020204" pitchFamily="34" charset="0"/>
                <a:cs typeface="Arial" panose="020B0604020202020204" pitchFamily="34" charset="0"/>
              </a:rPr>
              <a:t>not have to be a caused by </a:t>
            </a:r>
            <a:r>
              <a:rPr lang="en-US" altLang="en-US" sz="2400" b="1" dirty="0" smtClean="0">
                <a:solidFill>
                  <a:schemeClr val="tx1"/>
                </a:solidFill>
                <a:latin typeface="Arial" panose="020B0604020202020204" pitchFamily="34" charset="0"/>
                <a:cs typeface="Arial" panose="020B0604020202020204" pitchFamily="34" charset="0"/>
              </a:rPr>
              <a:t>the drug or therapy</a:t>
            </a:r>
            <a:endParaRPr lang="en-US" altLang="en-US" sz="2400" b="1" dirty="0">
              <a:solidFill>
                <a:schemeClr val="tx1"/>
              </a:solidFill>
              <a:latin typeface="Arial" panose="020B0604020202020204" pitchFamily="34" charset="0"/>
              <a:cs typeface="Arial" panose="020B0604020202020204" pitchFamily="34" charset="0"/>
            </a:endParaRPr>
          </a:p>
          <a:p>
            <a:pPr algn="l"/>
            <a:endParaRPr lang="en-US" sz="2400" dirty="0">
              <a:latin typeface="Arial Black" panose="020B0A04020102020204" pitchFamily="34" charset="0"/>
            </a:endParaRPr>
          </a:p>
        </p:txBody>
      </p:sp>
    </p:spTree>
    <p:extLst>
      <p:ext uri="{BB962C8B-B14F-4D97-AF65-F5344CB8AC3E}">
        <p14:creationId xmlns:p14="http://schemas.microsoft.com/office/powerpoint/2010/main" val="56477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13246\Pictures\Eyes of 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19313"/>
            <a:ext cx="82867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9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u="sng" dirty="0" smtClean="0">
                <a:latin typeface="Arial Black" panose="020B0A04020102020204" pitchFamily="34" charset="0"/>
              </a:rPr>
              <a:t>Serious Adverse Events:</a:t>
            </a:r>
            <a:r>
              <a:rPr lang="en-US" sz="2400" dirty="0">
                <a:latin typeface="Arial Black" panose="020B0A04020102020204" pitchFamily="34" charset="0"/>
              </a:rPr>
              <a:t> 6 specific criteria </a:t>
            </a:r>
            <a:r>
              <a:rPr lang="en-US" sz="2400" dirty="0" smtClean="0">
                <a:latin typeface="Arial Black" panose="020B0A04020102020204" pitchFamily="34" charset="0"/>
              </a:rPr>
              <a:t> regardless of the relations of the event to the test article</a:t>
            </a:r>
            <a:endParaRPr lang="en-US" sz="2400" dirty="0">
              <a:latin typeface="Arial Black" panose="020B0A04020102020204" pitchFamily="34" charset="0"/>
            </a:endParaRPr>
          </a:p>
        </p:txBody>
      </p:sp>
      <p:sp>
        <p:nvSpPr>
          <p:cNvPr id="3" name="Content Placeholder 2"/>
          <p:cNvSpPr>
            <a:spLocks noGrp="1"/>
          </p:cNvSpPr>
          <p:nvPr>
            <p:ph sz="half" idx="1"/>
          </p:nvPr>
        </p:nvSpPr>
        <p:spPr/>
        <p:txBody>
          <a:bodyPr>
            <a:normAutofit/>
          </a:bodyPr>
          <a:lstStyle/>
          <a:p>
            <a:pPr marL="0" indent="0">
              <a:buNone/>
            </a:pPr>
            <a:r>
              <a:rPr lang="en-US" altLang="en-US" sz="2400" u="sng" dirty="0"/>
              <a:t>Serious Adverse Events </a:t>
            </a:r>
            <a:r>
              <a:rPr lang="en-US" altLang="en-US" sz="2400" dirty="0"/>
              <a:t>are those associated with the patient’s participation in research </a:t>
            </a:r>
            <a:r>
              <a:rPr lang="en-US" altLang="en-US" sz="2400" dirty="0" smtClean="0"/>
              <a:t>that:</a:t>
            </a:r>
            <a:endParaRPr lang="en-US" altLang="en-US" sz="2400" dirty="0"/>
          </a:p>
          <a:p>
            <a:pPr marL="0" indent="0">
              <a:buNone/>
            </a:pPr>
            <a:endParaRPr lang="en-US" sz="2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pPr marL="0" indent="0">
              <a:buNone/>
            </a:pPr>
            <a:endParaRPr lang="en-US" altLang="en-US" dirty="0"/>
          </a:p>
          <a:p>
            <a:r>
              <a:rPr lang="en-US" altLang="en-US" dirty="0"/>
              <a:t>Fatal</a:t>
            </a:r>
          </a:p>
          <a:p>
            <a:r>
              <a:rPr lang="en-US" altLang="en-US" dirty="0"/>
              <a:t>Disability</a:t>
            </a:r>
          </a:p>
          <a:p>
            <a:r>
              <a:rPr lang="en-US" altLang="en-US" dirty="0"/>
              <a:t>Hospitalization</a:t>
            </a:r>
          </a:p>
          <a:p>
            <a:r>
              <a:rPr lang="en-US" altLang="en-US" dirty="0"/>
              <a:t>Anomaly</a:t>
            </a:r>
          </a:p>
          <a:p>
            <a:r>
              <a:rPr lang="en-US" altLang="en-US" dirty="0"/>
              <a:t>Medically Significant</a:t>
            </a:r>
          </a:p>
          <a:p>
            <a:r>
              <a:rPr lang="en-US" altLang="en-US" dirty="0"/>
              <a:t>Life Threatening</a:t>
            </a:r>
          </a:p>
          <a:p>
            <a:endParaRPr lang="en-US" dirty="0"/>
          </a:p>
        </p:txBody>
      </p:sp>
    </p:spTree>
    <p:extLst>
      <p:ext uri="{BB962C8B-B14F-4D97-AF65-F5344CB8AC3E}">
        <p14:creationId xmlns:p14="http://schemas.microsoft.com/office/powerpoint/2010/main" val="221569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2119</TotalTime>
  <Words>3319</Words>
  <Application>Microsoft Office PowerPoint</Application>
  <PresentationFormat>On-screen Show (4:3)</PresentationFormat>
  <Paragraphs>374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Capturing and Reporting Adverse Events in Clinical Research</vt:lpstr>
      <vt:lpstr>OBJECTIVES</vt:lpstr>
      <vt:lpstr>Adverse Events, Risks and Problems that occur in Human Subjects</vt:lpstr>
      <vt:lpstr>Types of Adverse Events</vt:lpstr>
      <vt:lpstr>Adverse Events</vt:lpstr>
      <vt:lpstr>Adverse Events</vt:lpstr>
      <vt:lpstr>Adverse Event</vt:lpstr>
      <vt:lpstr>PowerPoint Presentation</vt:lpstr>
      <vt:lpstr>Serious Adverse Events: 6 specific criteria  regardless of the relations of the event to the test article</vt:lpstr>
      <vt:lpstr> Unanticipated Problems involving Risks to subjects or others. </vt:lpstr>
      <vt:lpstr>Suspected Adverse Reaction (SADR)</vt:lpstr>
      <vt:lpstr>Internal and External AE’s</vt:lpstr>
      <vt:lpstr>External AE’s</vt:lpstr>
      <vt:lpstr>AE’s can include</vt:lpstr>
      <vt:lpstr>What AE’s are NOT</vt:lpstr>
      <vt:lpstr>Question?</vt:lpstr>
      <vt:lpstr>Historical Standards for Human Subjects Protection</vt:lpstr>
      <vt:lpstr> </vt:lpstr>
      <vt:lpstr>Modern Image of Safety in Clinical Trails  </vt:lpstr>
      <vt:lpstr> Examples of Unethical Behavior</vt:lpstr>
      <vt:lpstr>Ethical Duty of Minimizing Risks to Subjects. </vt:lpstr>
      <vt:lpstr>Compliance and Safety Reporting  and Regulations</vt:lpstr>
      <vt:lpstr>Question?</vt:lpstr>
      <vt:lpstr>  Why Collect Adverse Events Data?</vt:lpstr>
      <vt:lpstr>Role and Responsibility Reporting AEs/ SAEs</vt:lpstr>
      <vt:lpstr>Question</vt:lpstr>
      <vt:lpstr>PowerPoint Presentation</vt:lpstr>
      <vt:lpstr>FDA Guidance for Clinical Investigators, Sponsors and Event Reporting to IRBs</vt:lpstr>
      <vt:lpstr>Question  True or False ?</vt:lpstr>
      <vt:lpstr>Currents System of Care and Patient Safety in Clinical Research</vt:lpstr>
      <vt:lpstr>  3 Most Common Causes of Medication Related AE’s are Caused by: </vt:lpstr>
      <vt:lpstr>Safe Medication Practice</vt:lpstr>
      <vt:lpstr>Institution System Safety Reporting</vt:lpstr>
      <vt:lpstr>Examples Classification of System Failure</vt:lpstr>
      <vt:lpstr>Minimizing Risk to Subjects</vt:lpstr>
      <vt:lpstr>Managing Adverse Events</vt:lpstr>
      <vt:lpstr>Corrective Action and Quality improvement</vt:lpstr>
      <vt:lpstr>General Safety Reporting Tips</vt:lpstr>
      <vt:lpstr>Take Home Message</vt:lpstr>
      <vt:lpstr>Questions?</vt:lpstr>
    </vt:vector>
  </TitlesOfParts>
  <Company>Tampa General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Concepts for Capturing and Reporting Adverse Events</dc:title>
  <dc:creator>f13246</dc:creator>
  <cp:lastModifiedBy>Aslam, Sadaf</cp:lastModifiedBy>
  <cp:revision>127</cp:revision>
  <cp:lastPrinted>2014-05-21T14:49:52Z</cp:lastPrinted>
  <dcterms:created xsi:type="dcterms:W3CDTF">2014-05-01T22:05:31Z</dcterms:created>
  <dcterms:modified xsi:type="dcterms:W3CDTF">2014-07-21T16:05:51Z</dcterms:modified>
</cp:coreProperties>
</file>