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79" r:id="rId2"/>
    <p:sldId id="280" r:id="rId3"/>
    <p:sldId id="285" r:id="rId4"/>
    <p:sldId id="290" r:id="rId5"/>
    <p:sldId id="291" r:id="rId6"/>
    <p:sldId id="292" r:id="rId7"/>
    <p:sldId id="293" r:id="rId8"/>
    <p:sldId id="294" r:id="rId9"/>
    <p:sldId id="261" r:id="rId10"/>
    <p:sldId id="295" r:id="rId11"/>
    <p:sldId id="296" r:id="rId12"/>
    <p:sldId id="297" r:id="rId13"/>
    <p:sldId id="320" r:id="rId14"/>
    <p:sldId id="298" r:id="rId15"/>
    <p:sldId id="300" r:id="rId16"/>
    <p:sldId id="299" r:id="rId17"/>
    <p:sldId id="258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dky, Anna" initials="SA" lastIdx="10" clrIdx="0">
    <p:extLst>
      <p:ext uri="{19B8F6BF-5375-455C-9EA6-DF929625EA0E}">
        <p15:presenceInfo xmlns:p15="http://schemas.microsoft.com/office/powerpoint/2012/main" userId="S-1-5-21-150927795-2069884688-1238954376-53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4:27:35.805" idx="8">
    <p:pos x="2106" y="1635"/>
    <p:text>Bold the section number and remove the word section to be consistent with other slides?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4:28:13.400" idx="10">
    <p:pos x="3980" y="1635"/>
    <p:text>bold? might look weird here since it isn't a full section number...up to you!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4:28:06.311" idx="9">
    <p:pos x="1542" y="1635"/>
    <p:text>bold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4:18:58.157" idx="3">
    <p:pos x="4928" y="2147"/>
    <p:text>perhaps revise to "after they have consented" 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1AD0-9763-48EE-8D27-54D05522D7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132CD-9A77-4892-A8C8-BEFF23D4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F03AB-DA26-47F2-ACA1-512E858447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USF IRB Submissions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Jamie Reddish, MPH</a:t>
            </a:r>
          </a:p>
          <a:p>
            <a:r>
              <a:rPr lang="en-US" dirty="0" smtClean="0"/>
              <a:t>Research Compliance Administrator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&amp;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9.1.3</a:t>
            </a:r>
            <a:r>
              <a:rPr lang="en-US" dirty="0"/>
              <a:t> </a:t>
            </a:r>
            <a:r>
              <a:rPr lang="en-US" dirty="0" smtClean="0"/>
              <a:t>Describe </a:t>
            </a:r>
            <a:r>
              <a:rPr lang="en-US" dirty="0"/>
              <a:t>the steps that will be taken to protect the privacy of participants during the conduct of the research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/>
              <a:t>9.1.4</a:t>
            </a:r>
            <a:r>
              <a:rPr lang="en-US" dirty="0"/>
              <a:t> </a:t>
            </a:r>
            <a:r>
              <a:rPr lang="en-US" dirty="0" smtClean="0"/>
              <a:t>Describe </a:t>
            </a:r>
            <a:r>
              <a:rPr lang="en-US" dirty="0"/>
              <a:t>how the data (including informed consent documents) will be kept confidential during collection, analysis, and storage. Address both physical and electronic records: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Sections 9.1.3 and 9.1.4 answers can be similar (remember section 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&amp; </a:t>
            </a:r>
            <a:r>
              <a:rPr lang="en-US" dirty="0" smtClean="0"/>
              <a:t>Confidentiality </a:t>
            </a:r>
            <a:r>
              <a:rPr lang="en-US" sz="3200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9.1.5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How </a:t>
            </a:r>
            <a:r>
              <a:rPr lang="en-US" dirty="0">
                <a:solidFill>
                  <a:srgbClr val="00B050"/>
                </a:solidFill>
              </a:rPr>
              <a:t>and where will the data be stored? </a:t>
            </a:r>
            <a:r>
              <a:rPr lang="en-US" dirty="0">
                <a:solidFill>
                  <a:srgbClr val="7030A0"/>
                </a:solidFill>
              </a:rPr>
              <a:t>How long will data be kept ( See Requirements )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how will it </a:t>
            </a:r>
            <a:r>
              <a:rPr lang="en-US" dirty="0" smtClean="0">
                <a:solidFill>
                  <a:srgbClr val="0070C0"/>
                </a:solidFill>
              </a:rPr>
              <a:t>ultimately </a:t>
            </a:r>
            <a:r>
              <a:rPr lang="en-US" dirty="0">
                <a:solidFill>
                  <a:srgbClr val="0070C0"/>
                </a:solidFill>
              </a:rPr>
              <a:t>be destroyed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Tip: </a:t>
            </a:r>
            <a:r>
              <a:rPr lang="en-US" dirty="0" smtClean="0">
                <a:solidFill>
                  <a:schemeClr val="tx1"/>
                </a:solidFill>
              </a:rPr>
              <a:t>“USF </a:t>
            </a:r>
            <a:r>
              <a:rPr lang="en-US" dirty="0">
                <a:solidFill>
                  <a:schemeClr val="tx1"/>
                </a:solidFill>
              </a:rPr>
              <a:t>IRB </a:t>
            </a:r>
            <a:r>
              <a:rPr lang="en-US" dirty="0" smtClean="0">
                <a:solidFill>
                  <a:schemeClr val="tx1"/>
                </a:solidFill>
              </a:rPr>
              <a:t>requires data to be stored for 5 </a:t>
            </a:r>
            <a:r>
              <a:rPr lang="en-US" dirty="0">
                <a:solidFill>
                  <a:schemeClr val="tx1"/>
                </a:solidFill>
              </a:rPr>
              <a:t>years after the final report has been </a:t>
            </a:r>
            <a:r>
              <a:rPr lang="en-US" dirty="0" smtClean="0">
                <a:solidFill>
                  <a:schemeClr val="tx1"/>
                </a:solidFill>
              </a:rPr>
              <a:t>submitted”.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9.1.8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you </a:t>
            </a:r>
            <a:r>
              <a:rPr lang="en-US" b="1" dirty="0">
                <a:solidFill>
                  <a:schemeClr val="tx1"/>
                </a:solidFill>
              </a:rPr>
              <a:t>use, receive, review and/or disclose </a:t>
            </a:r>
            <a:r>
              <a:rPr lang="en-US" dirty="0">
                <a:solidFill>
                  <a:schemeClr val="tx1"/>
                </a:solidFill>
              </a:rPr>
              <a:t>protected health information (PHI) in the course of conducting this research?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Yes No</a:t>
            </a:r>
          </a:p>
        </p:txBody>
      </p:sp>
    </p:spTree>
    <p:extLst>
      <p:ext uri="{BB962C8B-B14F-4D97-AF65-F5344CB8AC3E}">
        <p14:creationId xmlns:p14="http://schemas.microsoft.com/office/powerpoint/2010/main" val="19202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HIPAA Waiver or Alteration: PHI Source, Access,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9.1b.1</a:t>
            </a:r>
            <a:r>
              <a:rPr lang="en-US" dirty="0"/>
              <a:t> </a:t>
            </a:r>
            <a:r>
              <a:rPr lang="en-US" dirty="0" smtClean="0"/>
              <a:t>Please </a:t>
            </a:r>
            <a:r>
              <a:rPr lang="en-US" dirty="0"/>
              <a:t>describe the PHI that you plan to access, use, or create/collect (e.g., Are you accessing or using medical records, pathology records, databases, or a similar source containing PHI</a:t>
            </a:r>
            <a:r>
              <a:rPr lang="en-US" dirty="0" smtClean="0"/>
              <a:t>?):</a:t>
            </a:r>
          </a:p>
          <a:p>
            <a:pPr lvl="1"/>
            <a:r>
              <a:rPr lang="en-US" dirty="0" smtClean="0"/>
              <a:t>What identifiers are you collecting? (Consistent with section 9.1b.2 [table])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9.1b.2- Mark all that apply.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7" y="993437"/>
            <a:ext cx="10668925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HIPAA Waiver or Alteration: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Minimal </a:t>
            </a:r>
            <a:r>
              <a:rPr lang="en-US" sz="3000" dirty="0"/>
              <a:t>Risk to Subjects'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9.1c.1</a:t>
            </a:r>
            <a:r>
              <a:rPr lang="en-US" dirty="0"/>
              <a:t> </a:t>
            </a:r>
            <a:r>
              <a:rPr lang="en-US" dirty="0" smtClean="0"/>
              <a:t>Describe </a:t>
            </a:r>
            <a:r>
              <a:rPr lang="en-US" dirty="0"/>
              <a:t>the plan to protect the </a:t>
            </a:r>
            <a:r>
              <a:rPr lang="en-US" b="1" u="sng" dirty="0"/>
              <a:t>identifiers</a:t>
            </a:r>
            <a:r>
              <a:rPr lang="en-US" dirty="0"/>
              <a:t> from improper use and/or disclosure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Where will the identifiers be stored?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resuntiva de Ingresos en la simulación de actos jurídicos 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7" y="3757235"/>
            <a:ext cx="28575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HIPAA Waiver or Alteration: </a:t>
            </a:r>
            <a:br>
              <a:rPr lang="en-US" dirty="0"/>
            </a:br>
            <a:r>
              <a:rPr lang="en-US" dirty="0"/>
              <a:t>Minimal Risk to Subjects'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9.1c.2</a:t>
            </a:r>
            <a:r>
              <a:rPr lang="en-US" dirty="0"/>
              <a:t> Describe your plan to destroy the identifiers (including any list you created during the course of the performance of your research which contained identifiers) at the </a:t>
            </a:r>
            <a:r>
              <a:rPr lang="en-US" b="1" u="sng" dirty="0"/>
              <a:t>earliest opportunity </a:t>
            </a:r>
            <a:r>
              <a:rPr lang="en-US" dirty="0"/>
              <a:t>consistent with the conduct of the research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will the identifiers be destroyed?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HIPAA Waiver or Alteration: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Authorization </a:t>
            </a:r>
            <a:r>
              <a:rPr lang="en-US" dirty="0"/>
              <a:t>Impracticability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9.1d.1</a:t>
            </a:r>
            <a:r>
              <a:rPr lang="en-US" dirty="0"/>
              <a:t> </a:t>
            </a:r>
            <a:r>
              <a:rPr lang="en-US" dirty="0" smtClean="0"/>
              <a:t>Please </a:t>
            </a:r>
            <a:r>
              <a:rPr lang="en-US" dirty="0"/>
              <a:t>explain why it is </a:t>
            </a:r>
            <a:r>
              <a:rPr lang="en-US" b="1" u="sng" dirty="0"/>
              <a:t>not practicable </a:t>
            </a:r>
            <a:r>
              <a:rPr lang="en-US" dirty="0"/>
              <a:t>to obtain individual HIPAA Authorizations from the participants before using or disclosing their PHI in your study (i.e., Why you must have the HIPAA Waiver to conduct this study</a:t>
            </a:r>
            <a:r>
              <a:rPr lang="en-US" dirty="0" smtClean="0"/>
              <a:t>?):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Data Monitoring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10.1.1 </a:t>
            </a:r>
            <a:r>
              <a:rPr lang="en-US" dirty="0" smtClean="0"/>
              <a:t>Describe your plan for ensuring the integrity of the data you collect, </a:t>
            </a:r>
            <a:r>
              <a:rPr lang="en-US" u="sng" dirty="0" smtClean="0"/>
              <a:t>including how often you plan to monitor the data: </a:t>
            </a:r>
            <a:endParaRPr lang="en-US" u="sng" dirty="0"/>
          </a:p>
        </p:txBody>
      </p:sp>
      <p:pic>
        <p:nvPicPr>
          <p:cNvPr id="4" name="Picture 3" descr="List of Free And Open Source &lt;strong&gt;Monitoring&lt;/strong&gt; System | Unixm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3622057"/>
            <a:ext cx="3033984" cy="24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Continuing Reviews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56" y="14515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65" y="2470090"/>
            <a:ext cx="10538233" cy="3613840"/>
          </a:xfrm>
        </p:spPr>
        <p:txBody>
          <a:bodyPr>
            <a:normAutofit/>
          </a:bodyPr>
          <a:lstStyle/>
          <a:p>
            <a:r>
              <a:rPr lang="en-US" b="1" dirty="0" smtClean="0"/>
              <a:t>1.6.1</a:t>
            </a:r>
            <a:r>
              <a:rPr lang="en-US" dirty="0" smtClean="0"/>
              <a:t>- Summarize the current research activities including long term follow-up and/or any interim findings and their impact on participants' willingness to continue participation since the last IRB review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0070C0"/>
                </a:solidFill>
              </a:rPr>
              <a:t>Ensure that this section is fully answered with a description of current research activities including follow-up. The Board likes to see a breakdown of numbers (e.g. 1 subject in screening, 3 on treatment, 4 in follow-up, </a:t>
            </a:r>
            <a:r>
              <a:rPr lang="en-US" sz="2200" i="1" dirty="0" err="1">
                <a:solidFill>
                  <a:srgbClr val="0070C0"/>
                </a:solidFill>
              </a:rPr>
              <a:t>etc</a:t>
            </a:r>
            <a:r>
              <a:rPr lang="en-US" sz="2200" i="1" dirty="0">
                <a:solidFill>
                  <a:srgbClr val="0070C0"/>
                </a:solidFill>
              </a:rPr>
              <a:t>). </a:t>
            </a:r>
          </a:p>
          <a:p>
            <a:pPr marL="0" indent="0">
              <a:buNone/>
            </a:pPr>
            <a:endParaRPr lang="en-US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i="1" dirty="0">
                <a:solidFill>
                  <a:srgbClr val="0070C0"/>
                </a:solidFill>
              </a:rPr>
              <a:t>Ensure that the numbers in 1.6.1 correlate with the numbers in 6.1.1/2 (number consented), 6.1.3a (screen fails), and 6.1.4a (withdrawals/drops).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b="1" dirty="0" smtClean="0"/>
              <a:t>Initial Applications</a:t>
            </a:r>
          </a:p>
          <a:p>
            <a:r>
              <a:rPr lang="en-US" sz="2900" dirty="0" smtClean="0"/>
              <a:t>Record</a:t>
            </a:r>
            <a:r>
              <a:rPr lang="en-US" sz="2900" dirty="0"/>
              <a:t>, Chart, or Dataset Review</a:t>
            </a:r>
          </a:p>
          <a:p>
            <a:pPr lvl="1"/>
            <a:r>
              <a:rPr lang="en-US" dirty="0" smtClean="0"/>
              <a:t>Tips</a:t>
            </a:r>
          </a:p>
          <a:p>
            <a:pPr lvl="1"/>
            <a:r>
              <a:rPr lang="en-US" dirty="0"/>
              <a:t>Record, Chart, or Dataset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Waiver of Informed Consent</a:t>
            </a:r>
          </a:p>
          <a:p>
            <a:pPr lvl="1"/>
            <a:r>
              <a:rPr lang="en-US" dirty="0"/>
              <a:t>Risk &amp; Benefit </a:t>
            </a:r>
            <a:r>
              <a:rPr lang="en-US" dirty="0" smtClean="0"/>
              <a:t>Assessment</a:t>
            </a:r>
          </a:p>
          <a:p>
            <a:pPr lvl="1"/>
            <a:r>
              <a:rPr lang="en-US" dirty="0"/>
              <a:t>Privacy and Confidentiality</a:t>
            </a:r>
            <a:endParaRPr lang="en-US" dirty="0" smtClean="0"/>
          </a:p>
          <a:p>
            <a:pPr lvl="1"/>
            <a:r>
              <a:rPr lang="en-US" dirty="0" smtClean="0"/>
              <a:t>Waiver of HIPAA authorization 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Monitoring Plan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Continuing Reviews</a:t>
            </a:r>
          </a:p>
          <a:p>
            <a:r>
              <a:rPr lang="en-US" sz="4000" dirty="0" smtClean="0"/>
              <a:t>Amendments</a:t>
            </a:r>
          </a:p>
          <a:p>
            <a:r>
              <a:rPr lang="en-US" sz="4000" dirty="0" smtClean="0"/>
              <a:t>Reportable Events</a:t>
            </a:r>
            <a:endParaRPr lang="en-US" sz="4000" dirty="0"/>
          </a:p>
        </p:txBody>
      </p:sp>
      <p:pic>
        <p:nvPicPr>
          <p:cNvPr id="4" name="Picture 3" descr="Presuntiva de Ingresos en la simulación de actos jurídicos 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82132"/>
            <a:ext cx="2041182" cy="11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1.6.4</a:t>
            </a:r>
            <a:r>
              <a:rPr lang="en-US" dirty="0" smtClean="0"/>
              <a:t>- Attach a copy of any relevant multi-center trial reports, including the most recent data and safety monitoring report, if not previously submitted to the IRB via a Reportable Event:</a:t>
            </a:r>
          </a:p>
          <a:p>
            <a:pPr marL="0" indent="0">
              <a:buNone/>
            </a:pPr>
            <a:r>
              <a:rPr lang="en-US" sz="2500" i="1" dirty="0" smtClean="0">
                <a:solidFill>
                  <a:srgbClr val="0070C0"/>
                </a:solidFill>
              </a:rPr>
              <a:t>Upload </a:t>
            </a:r>
            <a:r>
              <a:rPr lang="en-US" sz="2500" i="1" dirty="0">
                <a:solidFill>
                  <a:srgbClr val="0070C0"/>
                </a:solidFill>
              </a:rPr>
              <a:t>any DSMB reports not previously reported to the IRB in this section. If you explain in section 10 that the DSMB met on a specific date, a report should be provided if it wasn’t already submitted as a reportable event</a:t>
            </a:r>
            <a:r>
              <a:rPr lang="en-US" sz="25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2500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Please note: IRB checks section 10 of the application to ensure the approved plan is followed.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6.1.1</a:t>
            </a:r>
            <a:r>
              <a:rPr lang="en-US" dirty="0" smtClean="0"/>
              <a:t>- Number of records reviewed and/or specimens collected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500" i="1" dirty="0">
                <a:solidFill>
                  <a:srgbClr val="0070C0"/>
                </a:solidFill>
              </a:rPr>
              <a:t>If the study is not strictly a record review/specimen collection, leave blank. To answer this as 0 is not usually accurate, as drug trials typically have a specimen collection component.</a:t>
            </a:r>
          </a:p>
          <a:p>
            <a:pPr marL="0" indent="0">
              <a:buNone/>
            </a:pPr>
            <a:endParaRPr lang="en-US" sz="25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7.1.3</a:t>
            </a: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you are obtaining signed consent and have enrolled participants since the last IRB review, please upload a copy of the </a:t>
            </a:r>
            <a:r>
              <a:rPr lang="en-US" u="sng" dirty="0"/>
              <a:t>two most recently signed </a:t>
            </a:r>
            <a:r>
              <a:rPr lang="en-US" dirty="0"/>
              <a:t>informed consent/assent documents.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ONLY redact the participants' identifiers (</a:t>
            </a:r>
            <a:r>
              <a:rPr lang="en-US" dirty="0">
                <a:solidFill>
                  <a:srgbClr val="FF0000"/>
                </a:solidFill>
              </a:rPr>
              <a:t>name, signature</a:t>
            </a:r>
            <a:r>
              <a:rPr lang="en-US" dirty="0"/>
              <a:t>, etc.) from the signed consent forms.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Please do not cover either dates. Also, using a post-it is efficient in redacting.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your responses in </a:t>
            </a:r>
            <a:r>
              <a:rPr lang="en-US" b="1" dirty="0"/>
              <a:t>section 7</a:t>
            </a:r>
            <a:r>
              <a:rPr lang="en-US" dirty="0"/>
              <a:t> explain how the informed consent process was implemented and the actions that were taken to ensure subjects understood the research, not how you plan to implement the process/how you will ensure subjects understand.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10.1.1</a:t>
            </a:r>
            <a:r>
              <a:rPr lang="en-US" dirty="0" smtClean="0"/>
              <a:t> Describe how frequent the data was monitored. Please provide reasoning if it was monitored less frequently.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Log @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the SAE log includes withdrawals/drops that were due to a SAE, including deaths.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report that a subject was withdrawn because they expired, the Board will want to see details of that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Noncompliance @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at Continuing Review, </a:t>
            </a:r>
            <a:r>
              <a:rPr lang="en-US" dirty="0"/>
              <a:t>update </a:t>
            </a:r>
            <a:r>
              <a:rPr lang="en-US" dirty="0" smtClean="0"/>
              <a:t>the Protocol Deviation Log*, with Non-Compliance. </a:t>
            </a:r>
          </a:p>
          <a:p>
            <a:endParaRPr lang="en-US" dirty="0"/>
          </a:p>
          <a:p>
            <a:pPr lvl="1"/>
            <a:r>
              <a:rPr lang="en-US" dirty="0" smtClean="0"/>
              <a:t>*Although non-compliance may not be a deviation from the protocol, this is the best and easiest way for you to notify the IRB.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Consenter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receiving the last two signed consent forms, check the consenter and when were they added (if at all) to the IRB application. </a:t>
            </a:r>
          </a:p>
          <a:p>
            <a:r>
              <a:rPr lang="en-US" dirty="0" smtClean="0"/>
              <a:t>If they were added </a:t>
            </a:r>
            <a:r>
              <a:rPr lang="en-US" b="1" u="sng" dirty="0" smtClean="0"/>
              <a:t>after</a:t>
            </a:r>
            <a:r>
              <a:rPr lang="en-US" dirty="0" smtClean="0"/>
              <a:t> they </a:t>
            </a:r>
            <a:r>
              <a:rPr lang="en-US" smtClean="0"/>
              <a:t>have consented </a:t>
            </a:r>
            <a:r>
              <a:rPr lang="en-US" dirty="0" smtClean="0"/>
              <a:t>subjects, add to deviation 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Re-consent @CR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to enrollment but need to re-consent subjects?</a:t>
            </a:r>
          </a:p>
          <a:p>
            <a:pPr lvl="1"/>
            <a:r>
              <a:rPr lang="en-US" dirty="0" smtClean="0"/>
              <a:t>Please include this is the continuing review.</a:t>
            </a:r>
          </a:p>
          <a:p>
            <a:pPr marL="914400" lvl="2" indent="0">
              <a:buNone/>
            </a:pPr>
            <a:r>
              <a:rPr lang="en-US" dirty="0" smtClean="0"/>
              <a:t>(Example: NOTE TO IRB…)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an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Familiarize yourself with protocol and data collection sheet</a:t>
            </a:r>
          </a:p>
          <a:p>
            <a:r>
              <a:rPr lang="en-US" dirty="0" smtClean="0"/>
              <a:t>Read each question thoroughly</a:t>
            </a:r>
          </a:p>
          <a:p>
            <a:r>
              <a:rPr lang="en-US" dirty="0" smtClean="0"/>
              <a:t>Answer all parts of each question </a:t>
            </a:r>
          </a:p>
          <a:p>
            <a:r>
              <a:rPr lang="en-US" dirty="0" smtClean="0"/>
              <a:t>If not applicable, please explain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Consistency with protocol, application, and data capture sheet.</a:t>
            </a:r>
          </a:p>
          <a:p>
            <a:r>
              <a:rPr lang="en-US" dirty="0"/>
              <a:t>Be careful with “Copy and paste” </a:t>
            </a:r>
          </a:p>
          <a:p>
            <a:r>
              <a:rPr lang="en-US" dirty="0" smtClean="0"/>
              <a:t>Version </a:t>
            </a:r>
            <a:r>
              <a:rPr lang="en-US" dirty="0"/>
              <a:t>number and date in document and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@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Amendment Request page</a:t>
            </a:r>
            <a:endParaRPr lang="en-US" dirty="0" smtClean="0"/>
          </a:p>
          <a:p>
            <a:r>
              <a:rPr lang="en-US" dirty="0" smtClean="0"/>
              <a:t>1.0 </a:t>
            </a:r>
            <a:r>
              <a:rPr lang="en-US" dirty="0"/>
              <a:t>select ‘Other Changes</a:t>
            </a:r>
            <a:r>
              <a:rPr lang="en-US" dirty="0" smtClean="0"/>
              <a:t>’</a:t>
            </a:r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continue to update each applicable section.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2.0 of the Amendment Request </a:t>
            </a:r>
            <a:r>
              <a:rPr lang="en-US" dirty="0" smtClean="0"/>
              <a:t>page</a:t>
            </a:r>
          </a:p>
          <a:p>
            <a:r>
              <a:rPr lang="en-US" b="1" u="sng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u="sng" dirty="0"/>
              <a:t>justify</a:t>
            </a:r>
            <a:r>
              <a:rPr lang="en-US" dirty="0"/>
              <a:t> all changes made, even minor changes such as addition/removal of study </a:t>
            </a:r>
            <a:r>
              <a:rPr lang="en-US" dirty="0" smtClean="0"/>
              <a:t>staff</a:t>
            </a:r>
          </a:p>
          <a:p>
            <a:pPr lvl="1"/>
            <a:r>
              <a:rPr lang="en-US" i="1" dirty="0"/>
              <a:t>Note: this section pulls into the approval letter.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Changes to the Consent  Document?</a:t>
            </a:r>
          </a:p>
          <a:p>
            <a:pPr lvl="1"/>
            <a:r>
              <a:rPr lang="en-US" dirty="0" smtClean="0"/>
              <a:t>Check approval letter if re-consenting is required.</a:t>
            </a:r>
          </a:p>
          <a:p>
            <a:r>
              <a:rPr lang="en-US" dirty="0" smtClean="0"/>
              <a:t>After the initial/revised English consent has been approved, submit </a:t>
            </a:r>
            <a:r>
              <a:rPr lang="en-US" dirty="0"/>
              <a:t>the </a:t>
            </a:r>
            <a:r>
              <a:rPr lang="en-US" dirty="0" smtClean="0"/>
              <a:t>initial/revised </a:t>
            </a:r>
            <a:r>
              <a:rPr lang="en-US" dirty="0"/>
              <a:t>translated document, via an amendment, in a timely </a:t>
            </a:r>
            <a:r>
              <a:rPr lang="en-US" dirty="0" smtClean="0"/>
              <a:t>manner.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Reportable Event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The corrective action plan should include the following information (as applicable):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endParaRPr lang="en-US" dirty="0"/>
          </a:p>
          <a:p>
            <a:pPr lvl="0"/>
            <a:r>
              <a:rPr lang="en-US" dirty="0"/>
              <a:t>An assessment for why the error took place</a:t>
            </a:r>
          </a:p>
          <a:p>
            <a:pPr lvl="0"/>
            <a:r>
              <a:rPr lang="en-US" dirty="0"/>
              <a:t>Details of the process change</a:t>
            </a:r>
          </a:p>
          <a:p>
            <a:pPr lvl="0"/>
            <a:r>
              <a:rPr lang="en-US" dirty="0"/>
              <a:t>Who is involved in the change</a:t>
            </a:r>
          </a:p>
          <a:p>
            <a:pPr lvl="0"/>
            <a:r>
              <a:rPr lang="en-US" dirty="0"/>
              <a:t>When the change will be implemented</a:t>
            </a:r>
          </a:p>
          <a:p>
            <a:pPr lvl="0"/>
            <a:r>
              <a:rPr lang="en-US" dirty="0"/>
              <a:t>How will the new procedure (change) be taught to the study team</a:t>
            </a:r>
          </a:p>
          <a:p>
            <a:r>
              <a:rPr lang="en-US" dirty="0"/>
              <a:t>How will the change be assessed for improvement down the road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Please read all approval letters. </a:t>
            </a:r>
          </a:p>
          <a:p>
            <a:r>
              <a:rPr lang="en-US" dirty="0" smtClean="0"/>
              <a:t>Examples of things that could be contained in an approval letter:</a:t>
            </a:r>
          </a:p>
          <a:p>
            <a:pPr lvl="1"/>
            <a:r>
              <a:rPr lang="en-US" dirty="0" smtClean="0"/>
              <a:t>Re-consent (active or all  participants)</a:t>
            </a:r>
          </a:p>
          <a:p>
            <a:pPr lvl="1"/>
            <a:r>
              <a:rPr lang="en-US" dirty="0" smtClean="0"/>
              <a:t>Submit a Reportable Event (time frame) </a:t>
            </a:r>
          </a:p>
          <a:p>
            <a:pPr lvl="1"/>
            <a:r>
              <a:rPr lang="en-US" dirty="0" smtClean="0"/>
              <a:t>Submit an amendment (time frame)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Jamie Reddish</a:t>
            </a:r>
            <a:br>
              <a:rPr lang="en-US" dirty="0" smtClean="0"/>
            </a:br>
            <a:r>
              <a:rPr lang="en-US" dirty="0" smtClean="0"/>
              <a:t>jreddish@usf.edu</a:t>
            </a:r>
            <a:br>
              <a:rPr lang="en-US" dirty="0" smtClean="0"/>
            </a:br>
            <a:r>
              <a:rPr lang="en-US" dirty="0" smtClean="0"/>
              <a:t>813-974-5741</a:t>
            </a:r>
          </a:p>
          <a:p>
            <a:pPr marL="0" indent="0" algn="ctr">
              <a:buNone/>
            </a:pPr>
            <a:r>
              <a:rPr lang="en-US" dirty="0" smtClean="0"/>
              <a:t>Nancy McCormick</a:t>
            </a:r>
            <a:br>
              <a:rPr lang="en-US" dirty="0" smtClean="0"/>
            </a:br>
            <a:r>
              <a:rPr lang="en-US" dirty="0" smtClean="0"/>
              <a:t>mccormickn@usf.edu</a:t>
            </a:r>
            <a:br>
              <a:rPr lang="en-US" dirty="0" smtClean="0"/>
            </a:br>
            <a:r>
              <a:rPr lang="en-US" dirty="0" smtClean="0"/>
              <a:t>813-974-8553</a:t>
            </a:r>
          </a:p>
          <a:p>
            <a:pPr marL="0" indent="0" algn="ctr">
              <a:buNone/>
            </a:pPr>
            <a:r>
              <a:rPr lang="en-US" dirty="0" smtClean="0"/>
              <a:t>Anna </a:t>
            </a:r>
            <a:r>
              <a:rPr lang="en-US" dirty="0" err="1" smtClean="0"/>
              <a:t>Sladky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asladky@usf.edu</a:t>
            </a:r>
            <a:br>
              <a:rPr lang="en-US" dirty="0" smtClean="0"/>
            </a:br>
            <a:r>
              <a:rPr lang="en-US" dirty="0" smtClean="0"/>
              <a:t>813-974-7486</a:t>
            </a:r>
          </a:p>
        </p:txBody>
      </p:sp>
    </p:spTree>
    <p:extLst>
      <p:ext uri="{BB962C8B-B14F-4D97-AF65-F5344CB8AC3E}">
        <p14:creationId xmlns:p14="http://schemas.microsoft.com/office/powerpoint/2010/main" val="853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Jamie Reddish, RCA</a:t>
            </a:r>
            <a:br>
              <a:rPr lang="en-US" dirty="0" smtClean="0"/>
            </a:br>
            <a:r>
              <a:rPr lang="en-US" dirty="0" smtClean="0"/>
              <a:t>jreddish@usf.edu</a:t>
            </a:r>
            <a:br>
              <a:rPr lang="en-US" dirty="0" smtClean="0"/>
            </a:br>
            <a:r>
              <a:rPr lang="en-US" dirty="0" smtClean="0"/>
              <a:t>813-974-5741</a:t>
            </a:r>
          </a:p>
          <a:p>
            <a:pPr marL="0" indent="0" algn="ctr">
              <a:buNone/>
            </a:pPr>
            <a:r>
              <a:rPr lang="en-US" dirty="0" smtClean="0"/>
              <a:t>Nancy McCormick, IRB Manger</a:t>
            </a:r>
            <a:br>
              <a:rPr lang="en-US" dirty="0" smtClean="0"/>
            </a:br>
            <a:r>
              <a:rPr lang="en-US" dirty="0" smtClean="0"/>
              <a:t>mccormickn@usf.edu</a:t>
            </a:r>
            <a:br>
              <a:rPr lang="en-US" dirty="0" smtClean="0"/>
            </a:br>
            <a:r>
              <a:rPr lang="en-US" dirty="0" smtClean="0"/>
              <a:t>813-974-8553</a:t>
            </a:r>
          </a:p>
          <a:p>
            <a:pPr marL="0" indent="0" algn="ctr">
              <a:buNone/>
            </a:pPr>
            <a:r>
              <a:rPr lang="en-US" dirty="0" smtClean="0"/>
              <a:t>Anna Sladky, RCA/ HIPAA Reviewer</a:t>
            </a:r>
            <a:br>
              <a:rPr lang="en-US" dirty="0" smtClean="0"/>
            </a:br>
            <a:r>
              <a:rPr lang="en-US" dirty="0" smtClean="0"/>
              <a:t>asladky@usf.edu</a:t>
            </a:r>
            <a:br>
              <a:rPr lang="en-US" dirty="0" smtClean="0"/>
            </a:br>
            <a:r>
              <a:rPr lang="en-US" dirty="0" smtClean="0"/>
              <a:t>813-974-7486</a:t>
            </a:r>
          </a:p>
        </p:txBody>
      </p:sp>
    </p:spTree>
    <p:extLst>
      <p:ext uri="{BB962C8B-B14F-4D97-AF65-F5344CB8AC3E}">
        <p14:creationId xmlns:p14="http://schemas.microsoft.com/office/powerpoint/2010/main" val="29313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Record, Chart, or Dataset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5.3.1 </a:t>
            </a:r>
            <a:r>
              <a:rPr lang="en-US" dirty="0" smtClean="0"/>
              <a:t>Please </a:t>
            </a:r>
            <a:r>
              <a:rPr lang="en-US" dirty="0"/>
              <a:t>provide the source or identify the location of the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Please include the actual name of the database (EPIC, </a:t>
            </a:r>
            <a:r>
              <a:rPr lang="en-US" smtClean="0"/>
              <a:t>Allscripts</a:t>
            </a:r>
            <a:r>
              <a:rPr lang="en-US" dirty="0" smtClean="0"/>
              <a:t>, </a:t>
            </a:r>
            <a:r>
              <a:rPr lang="en-US" dirty="0" smtClean="0"/>
              <a:t>etc.) </a:t>
            </a:r>
          </a:p>
          <a:p>
            <a:pPr lvl="1"/>
            <a:r>
              <a:rPr lang="en-US" dirty="0" smtClean="0"/>
              <a:t>Outside database (provide more information in the protocol)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5.3.3</a:t>
            </a:r>
            <a:r>
              <a:rPr lang="en-US" dirty="0" smtClean="0"/>
              <a:t> How </a:t>
            </a:r>
            <a:r>
              <a:rPr lang="en-US" dirty="0"/>
              <a:t>will you determine which charts/records/datasets to review (e.g. by year, by diagnosis, etc</a:t>
            </a:r>
            <a:r>
              <a:rPr lang="en-US" dirty="0" smtClean="0"/>
              <a:t>.)?</a:t>
            </a:r>
          </a:p>
          <a:p>
            <a:pPr lvl="1"/>
            <a:r>
              <a:rPr lang="en-US" dirty="0" smtClean="0"/>
              <a:t>The answer will be repeated several more times, so be consistent. </a:t>
            </a:r>
            <a:br>
              <a:rPr lang="en-US" dirty="0" smtClean="0"/>
            </a:br>
            <a:r>
              <a:rPr lang="en-US" dirty="0" smtClean="0"/>
              <a:t>(9.1b.4 and 9.1b.4c)</a:t>
            </a:r>
          </a:p>
        </p:txBody>
      </p:sp>
    </p:spTree>
    <p:extLst>
      <p:ext uri="{BB962C8B-B14F-4D97-AF65-F5344CB8AC3E}">
        <p14:creationId xmlns:p14="http://schemas.microsoft.com/office/powerpoint/2010/main" val="35812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Record, Chart, or Dataset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5.3.4</a:t>
            </a:r>
            <a:r>
              <a:rPr lang="en-US" dirty="0"/>
              <a:t> </a:t>
            </a:r>
            <a:r>
              <a:rPr lang="en-US" dirty="0" smtClean="0"/>
              <a:t>Number </a:t>
            </a:r>
            <a:r>
              <a:rPr lang="en-US" dirty="0"/>
              <a:t>of charts/records/datasets you will review (this number should include the total number of records to be reviewed, not just those from which data will be extracted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Consistent with the protocol and also include the number of charts that will not meet inclusion criteria. </a:t>
            </a:r>
          </a:p>
          <a:p>
            <a:endParaRPr lang="en-US" dirty="0"/>
          </a:p>
        </p:txBody>
      </p:sp>
      <p:pic>
        <p:nvPicPr>
          <p:cNvPr id="4" name="Picture 3" descr="Dos opciones #online para reducir el tamaño de tus #PDF &gt; #smallpdf 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265783"/>
            <a:ext cx="2990567" cy="16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Record, Chart, or Dataset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5.3.5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Please attach your data capture sheet (data collection form) or a document that includes the variables you will collect to answer your question(s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Will there be any PHI on the data collection sheet (dates). </a:t>
            </a:r>
          </a:p>
          <a:p>
            <a:pPr lvl="1"/>
            <a:r>
              <a:rPr lang="en-US" dirty="0" smtClean="0"/>
              <a:t>Will there be a “Master Sheet”?</a:t>
            </a:r>
          </a:p>
          <a:p>
            <a:pPr lvl="1"/>
            <a:r>
              <a:rPr lang="en-US" dirty="0" smtClean="0"/>
              <a:t>Will all data be collected on one sheet?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Waiver or Alternation of Informed Consent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185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7.4.1</a:t>
            </a:r>
            <a:r>
              <a:rPr lang="en-US" dirty="0"/>
              <a:t> </a:t>
            </a:r>
            <a:r>
              <a:rPr lang="en-US" dirty="0" smtClean="0"/>
              <a:t>Please </a:t>
            </a:r>
            <a:r>
              <a:rPr lang="en-US" dirty="0"/>
              <a:t>describe how your research involves no more than minimal risk to subjects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/>
              <a:t>7.4.2</a:t>
            </a:r>
            <a:r>
              <a:rPr lang="en-US" dirty="0"/>
              <a:t> </a:t>
            </a:r>
            <a:r>
              <a:rPr lang="en-US" dirty="0" smtClean="0"/>
              <a:t>Please </a:t>
            </a:r>
            <a:r>
              <a:rPr lang="en-US" dirty="0"/>
              <a:t>describe how the waiver or alteration will not adversely affect the rights and welfare of subjects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/>
              <a:t>7.4.3</a:t>
            </a:r>
            <a:r>
              <a:rPr lang="en-US" dirty="0"/>
              <a:t> </a:t>
            </a:r>
            <a:r>
              <a:rPr lang="en-US" dirty="0" smtClean="0"/>
              <a:t>Please </a:t>
            </a:r>
            <a:r>
              <a:rPr lang="en-US" dirty="0"/>
              <a:t>describe how the research cannot practically be carried out without the waiver or alteration of informed consent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/>
              <a:t>7.4.4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participants be provided with additional, pertinent information after participation in the study:</a:t>
            </a:r>
          </a:p>
        </p:txBody>
      </p:sp>
    </p:spTree>
    <p:extLst>
      <p:ext uri="{BB962C8B-B14F-4D97-AF65-F5344CB8AC3E}">
        <p14:creationId xmlns:p14="http://schemas.microsoft.com/office/powerpoint/2010/main" val="24807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&amp; Benefit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8.1.2</a:t>
            </a:r>
            <a:r>
              <a:rPr lang="en-US" dirty="0"/>
              <a:t> </a:t>
            </a:r>
            <a:r>
              <a:rPr lang="en-US" dirty="0" smtClean="0"/>
              <a:t>Describe </a:t>
            </a:r>
            <a:r>
              <a:rPr lang="en-US" dirty="0"/>
              <a:t>the risks associated with each intervention or study procedure. Include consideration of physical, psychological, social, and other factors. If data is available, estimate the probability that a given harm may occur and the potential reversibility. </a:t>
            </a:r>
            <a:r>
              <a:rPr lang="en-US" b="1" dirty="0"/>
              <a:t>For Record Reviews, address risk of breach of confidentiality: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8.1.3 </a:t>
            </a:r>
            <a:r>
              <a:rPr lang="en-US" dirty="0" smtClean="0"/>
              <a:t>Describe </a:t>
            </a:r>
            <a:r>
              <a:rPr lang="en-US" dirty="0"/>
              <a:t>the safety precautions that will be taken to minimize risks/harms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answer to this question will be repeated several times in the application. </a:t>
            </a:r>
            <a:br>
              <a:rPr lang="en-US" dirty="0" smtClean="0"/>
            </a:br>
            <a:r>
              <a:rPr lang="en-US" b="1" i="1" u="sng" dirty="0" smtClean="0"/>
              <a:t>(9.1.3, 9.1.4, ~9.1.5~)</a:t>
            </a:r>
            <a:endParaRPr lang="en-US" b="1" i="1" u="sng" dirty="0"/>
          </a:p>
        </p:txBody>
      </p:sp>
      <p:pic>
        <p:nvPicPr>
          <p:cNvPr id="4" name="Picture 3" descr="Qué determina esa relación riesgo-beneficio ? Tomando com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30" y="637829"/>
            <a:ext cx="1311306" cy="17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037" y="1077374"/>
            <a:ext cx="7886700" cy="1106905"/>
          </a:xfrm>
        </p:spPr>
        <p:txBody>
          <a:bodyPr/>
          <a:lstStyle/>
          <a:p>
            <a:r>
              <a:rPr lang="en-US" dirty="0" smtClean="0"/>
              <a:t>Privacy and Confidentiality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7774" y="1542692"/>
            <a:ext cx="10239470" cy="417230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i="1" dirty="0"/>
          </a:p>
          <a:p>
            <a:pPr>
              <a:spcBef>
                <a:spcPts val="0"/>
              </a:spcBef>
            </a:pPr>
            <a:r>
              <a:rPr lang="en-US" b="1" i="1" dirty="0" smtClean="0"/>
              <a:t>Privacy</a:t>
            </a:r>
            <a:r>
              <a:rPr lang="en-US" i="1" dirty="0" smtClean="0"/>
              <a:t> </a:t>
            </a:r>
            <a:r>
              <a:rPr lang="en-US" dirty="0"/>
              <a:t>is the control over the extent, timing and circumstances of sharing </a:t>
            </a:r>
            <a:r>
              <a:rPr lang="en-US" dirty="0" smtClean="0"/>
              <a:t>oneself (physically</a:t>
            </a:r>
            <a:r>
              <a:rPr lang="en-US" dirty="0"/>
              <a:t>, behaviorally or intellectually) with others.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b="1" i="1" dirty="0" smtClean="0"/>
              <a:t>Confidentiality</a:t>
            </a:r>
            <a:r>
              <a:rPr lang="en-US" i="1" dirty="0" smtClean="0"/>
              <a:t> </a:t>
            </a:r>
            <a:r>
              <a:rPr lang="en-US" dirty="0"/>
              <a:t>refers to the treatment of information that an individual has disclosed </a:t>
            </a:r>
            <a:r>
              <a:rPr lang="en-US" dirty="0" smtClean="0"/>
              <a:t>in </a:t>
            </a:r>
            <a:r>
              <a:rPr lang="en-US" dirty="0"/>
              <a:t>a relationship of trust, with the expectation that it won’t be divulged to others without </a:t>
            </a:r>
            <a:r>
              <a:rPr lang="en-US" dirty="0" smtClean="0"/>
              <a:t>permission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Detailed description of how the data will be stored.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1339</TotalTime>
  <Words>1497</Words>
  <Application>Microsoft Office PowerPoint</Application>
  <PresentationFormat>Widescreen</PresentationFormat>
  <Paragraphs>166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Garamond</vt:lpstr>
      <vt:lpstr>Organic</vt:lpstr>
      <vt:lpstr>USF IRB Submissions</vt:lpstr>
      <vt:lpstr>Overview</vt:lpstr>
      <vt:lpstr>Starting an Application </vt:lpstr>
      <vt:lpstr>Record, Chart, or Dataset Review</vt:lpstr>
      <vt:lpstr>Record, Chart, or Dataset Review</vt:lpstr>
      <vt:lpstr>Record, Chart, or Dataset Review</vt:lpstr>
      <vt:lpstr>Waiver or Alternation of Informed Consent Process </vt:lpstr>
      <vt:lpstr>Risk &amp; Benefit Assessment</vt:lpstr>
      <vt:lpstr>Privacy and Confidentiality</vt:lpstr>
      <vt:lpstr>Privacy &amp; Confidentiality</vt:lpstr>
      <vt:lpstr>Privacy &amp; Confidentiality continued…</vt:lpstr>
      <vt:lpstr>HIPAA Waiver or Alteration: PHI Source, Access, Disclosure</vt:lpstr>
      <vt:lpstr>PowerPoint Presentation</vt:lpstr>
      <vt:lpstr>HIPAA Waiver or Alteration:  Minimal Risk to Subjects' Privacy</vt:lpstr>
      <vt:lpstr>HIPAA Waiver or Alteration:  Minimal Risk to Subjects' Privacy</vt:lpstr>
      <vt:lpstr>HIPAA Waiver or Alteration:  Authorization Impracticability</vt:lpstr>
      <vt:lpstr>  Data Monitoring Plan</vt:lpstr>
      <vt:lpstr>Continuing Reviews</vt:lpstr>
      <vt:lpstr>CR Question </vt:lpstr>
      <vt:lpstr>CR Question</vt:lpstr>
      <vt:lpstr>CR Questions</vt:lpstr>
      <vt:lpstr>CR Question</vt:lpstr>
      <vt:lpstr>CR Question</vt:lpstr>
      <vt:lpstr>CR Questions</vt:lpstr>
      <vt:lpstr>SAE Log @ CR</vt:lpstr>
      <vt:lpstr>Noncompliance @ CR</vt:lpstr>
      <vt:lpstr>CR Consenter </vt:lpstr>
      <vt:lpstr>Re-consent @CR</vt:lpstr>
      <vt:lpstr>Amendments</vt:lpstr>
      <vt:lpstr>Change @ Amendment</vt:lpstr>
      <vt:lpstr>Amendment</vt:lpstr>
      <vt:lpstr>Amendment</vt:lpstr>
      <vt:lpstr>Reportable Event</vt:lpstr>
      <vt:lpstr> The corrective action plan should include the following information (as applicable): </vt:lpstr>
      <vt:lpstr>Approval Letters</vt:lpstr>
      <vt:lpstr>Contact Information </vt:lpstr>
      <vt:lpstr>Contact Information 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USF IRB Submissions</dc:title>
  <dc:creator>Reddish, Jamie</dc:creator>
  <cp:lastModifiedBy>Reddish, Jamie</cp:lastModifiedBy>
  <cp:revision>40</cp:revision>
  <dcterms:created xsi:type="dcterms:W3CDTF">2017-04-20T17:56:20Z</dcterms:created>
  <dcterms:modified xsi:type="dcterms:W3CDTF">2017-07-12T16:39:28Z</dcterms:modified>
</cp:coreProperties>
</file>