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70" r:id="rId5"/>
    <p:sldId id="271" r:id="rId6"/>
    <p:sldId id="272" r:id="rId7"/>
    <p:sldId id="273" r:id="rId8"/>
    <p:sldId id="274" r:id="rId9"/>
    <p:sldId id="292" r:id="rId10"/>
    <p:sldId id="296" r:id="rId11"/>
    <p:sldId id="290" r:id="rId12"/>
    <p:sldId id="294" r:id="rId13"/>
    <p:sldId id="275" r:id="rId14"/>
    <p:sldId id="276" r:id="rId15"/>
    <p:sldId id="269" r:id="rId16"/>
    <p:sldId id="258" r:id="rId17"/>
    <p:sldId id="259" r:id="rId18"/>
    <p:sldId id="260" r:id="rId19"/>
    <p:sldId id="261" r:id="rId20"/>
    <p:sldId id="262" r:id="rId21"/>
    <p:sldId id="263" r:id="rId22"/>
    <p:sldId id="266" r:id="rId23"/>
    <p:sldId id="288" r:id="rId24"/>
    <p:sldId id="268" r:id="rId25"/>
    <p:sldId id="277" r:id="rId26"/>
    <p:sldId id="278" r:id="rId27"/>
    <p:sldId id="286" r:id="rId28"/>
    <p:sldId id="281" r:id="rId29"/>
    <p:sldId id="283" r:id="rId30"/>
    <p:sldId id="298" r:id="rId31"/>
    <p:sldId id="29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47" autoAdjust="0"/>
  </p:normalViewPr>
  <p:slideViewPr>
    <p:cSldViewPr>
      <p:cViewPr varScale="1">
        <p:scale>
          <a:sx n="53" d="100"/>
          <a:sy n="53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ABA6A1-6684-442F-862A-25BCAF3A490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31C02B-6B9C-42C1-B0F5-CD8C9477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9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38C0C-DACB-467C-960E-A347B968F8DB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5D9B-BBAC-4A15-8917-0F2305D6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9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Highlights in RED will be discussed in more detail in later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8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</a:t>
            </a:r>
            <a:r>
              <a:rPr lang="en-US" baseline="0" dirty="0" smtClean="0"/>
              <a:t> form sent to us from ACGME to disclose nature of content to be questioned/discussed at site visit; useful to compile feedback from residents/faculty, in advance of meeting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S/w residents confidentially submitted</a:t>
            </a:r>
          </a:p>
          <a:p>
            <a:endParaRPr lang="en-US" dirty="0" smtClean="0"/>
          </a:p>
          <a:p>
            <a:r>
              <a:rPr lang="en-US" dirty="0" smtClean="0"/>
              <a:t>Be prepared to answer question</a:t>
            </a:r>
            <a:r>
              <a:rPr lang="en-US" baseline="0" dirty="0" smtClean="0"/>
              <a:t>s about all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5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navigating</a:t>
            </a:r>
            <a:r>
              <a:rPr lang="en-US" baseline="0" dirty="0" smtClean="0"/>
              <a:t> through </a:t>
            </a:r>
            <a:r>
              <a:rPr lang="en-US" baseline="0" dirty="0" err="1" smtClean="0"/>
              <a:t>Medhub</a:t>
            </a:r>
            <a:r>
              <a:rPr lang="en-US" baseline="0" dirty="0" smtClean="0"/>
              <a:t> prior to site visit to make sure you can locate high yield site visit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1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somewhat similar discussion with</a:t>
            </a:r>
            <a:r>
              <a:rPr lang="en-US" baseline="0" dirty="0" smtClean="0"/>
              <a:t> residents/faculty as done prior to Resident/Faculty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 interview included a lot of questions about my opinions</a:t>
            </a:r>
            <a:r>
              <a:rPr lang="en-US" baseline="0" dirty="0" smtClean="0"/>
              <a:t> regarding 4 categories</a:t>
            </a:r>
          </a:p>
          <a:p>
            <a:r>
              <a:rPr lang="en-US" baseline="0" dirty="0" smtClean="0"/>
              <a:t>Good CCC feedback </a:t>
            </a:r>
          </a:p>
          <a:p>
            <a:r>
              <a:rPr lang="en-US" baseline="0" dirty="0" smtClean="0"/>
              <a:t>Will talk about the nature of questions asked in later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Nothing new; so surprises</a:t>
            </a:r>
          </a:p>
          <a:p>
            <a:r>
              <a:rPr lang="en-US" dirty="0" smtClean="0"/>
              <a:t>Great feedback</a:t>
            </a:r>
          </a:p>
          <a:p>
            <a:r>
              <a:rPr lang="en-US" dirty="0" smtClean="0"/>
              <a:t>Reiteration of 4 categories</a:t>
            </a:r>
            <a:r>
              <a:rPr lang="en-US" baseline="0" dirty="0" smtClean="0"/>
              <a:t> from the perspective of faculty, residents, PD, and site reviewers (all areas were in alignment per category)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4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Resident: generational values</a:t>
            </a:r>
          </a:p>
          <a:p>
            <a:r>
              <a:rPr lang="en-US" dirty="0" smtClean="0"/>
              <a:t>Microsystem:</a:t>
            </a:r>
            <a:r>
              <a:rPr lang="en-US" baseline="0" dirty="0" smtClean="0"/>
              <a:t> FM Department, FM Faculty, PD, Assoc. PD, Inpatient/Outpatient service, Global Health and Sports Medicine Tracks</a:t>
            </a:r>
          </a:p>
          <a:p>
            <a:r>
              <a:rPr lang="en-US" baseline="0" dirty="0" err="1" smtClean="0"/>
              <a:t>Mesosystem</a:t>
            </a:r>
            <a:r>
              <a:rPr lang="en-US" baseline="0" dirty="0" smtClean="0"/>
              <a:t>: UK, GME, Other UK rotations </a:t>
            </a:r>
          </a:p>
          <a:p>
            <a:r>
              <a:rPr lang="en-US" baseline="0" dirty="0" err="1" smtClean="0"/>
              <a:t>Exosystem</a:t>
            </a:r>
            <a:r>
              <a:rPr lang="en-US" baseline="0" dirty="0" smtClean="0"/>
              <a:t>: Off-site rotations, Community, Other national FM programs, trends/systems, media</a:t>
            </a:r>
          </a:p>
          <a:p>
            <a:r>
              <a:rPr lang="en-US" baseline="0" dirty="0" err="1" smtClean="0"/>
              <a:t>Macrosystem</a:t>
            </a:r>
            <a:r>
              <a:rPr lang="en-US" baseline="0" dirty="0" smtClean="0"/>
              <a:t>: Laws, History, Healthcare, Culture, Attitudes</a:t>
            </a:r>
          </a:p>
          <a:p>
            <a:r>
              <a:rPr lang="en-US" baseline="0" dirty="0" err="1" smtClean="0"/>
              <a:t>Chronosystem</a:t>
            </a:r>
            <a:r>
              <a:rPr lang="en-US" baseline="0" dirty="0" smtClean="0"/>
              <a:t>: Time, Patterns occurring over time,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4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Resident: generational values</a:t>
            </a:r>
          </a:p>
          <a:p>
            <a:r>
              <a:rPr lang="en-US" dirty="0" smtClean="0"/>
              <a:t>Microsystem:</a:t>
            </a:r>
            <a:r>
              <a:rPr lang="en-US" baseline="0" dirty="0" smtClean="0"/>
              <a:t> FM Department, FM Faculty, PD, Assoc. PD, Inpatient/Outpatient service, Global Health and Sports Medicine Tracks</a:t>
            </a:r>
          </a:p>
          <a:p>
            <a:r>
              <a:rPr lang="en-US" baseline="0" dirty="0" err="1" smtClean="0"/>
              <a:t>Mesosystem</a:t>
            </a:r>
            <a:r>
              <a:rPr lang="en-US" baseline="0" dirty="0" smtClean="0"/>
              <a:t>: UK, GME, Other UK rotations </a:t>
            </a:r>
          </a:p>
          <a:p>
            <a:r>
              <a:rPr lang="en-US" baseline="0" dirty="0" err="1" smtClean="0"/>
              <a:t>Exosystem</a:t>
            </a:r>
            <a:r>
              <a:rPr lang="en-US" baseline="0" dirty="0" smtClean="0"/>
              <a:t>: Off-site rotations, Community, Other national FM programs, trends/systems, media</a:t>
            </a:r>
          </a:p>
          <a:p>
            <a:r>
              <a:rPr lang="en-US" baseline="0" dirty="0" err="1" smtClean="0"/>
              <a:t>Macrosystem</a:t>
            </a:r>
            <a:r>
              <a:rPr lang="en-US" baseline="0" dirty="0" smtClean="0"/>
              <a:t>: Laws, History, Healthcare, Culture, Attitudes</a:t>
            </a:r>
          </a:p>
          <a:p>
            <a:r>
              <a:rPr lang="en-US" baseline="0" dirty="0" err="1" smtClean="0"/>
              <a:t>Chronosystem</a:t>
            </a:r>
            <a:r>
              <a:rPr lang="en-US" baseline="0" dirty="0" smtClean="0"/>
              <a:t>: Time, Patterns occurring over time,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4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-ACGME recognized the granularity of processes</a:t>
            </a:r>
            <a:r>
              <a:rPr lang="en-US" baseline="0" dirty="0" smtClean="0"/>
              <a:t> related to FM program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numerous rotation sites)</a:t>
            </a:r>
          </a:p>
          <a:p>
            <a:r>
              <a:rPr lang="en-US" baseline="0" dirty="0" smtClean="0"/>
              <a:t>-No bean counting (left for </a:t>
            </a:r>
            <a:r>
              <a:rPr lang="en-US" baseline="0" dirty="0" err="1" smtClean="0"/>
              <a:t>WebADS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3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3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3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DDDA2-2648-4CF9-AD0E-88470CEBA6C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on NAS</a:t>
            </a:r>
            <a:r>
              <a:rPr lang="en-US" baseline="0" dirty="0" smtClean="0"/>
              <a:t> requirements (CCC, PEC,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5D9B-BBAC-4A15-8917-0F2305D628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Medical Education\Residency Education Symposium\2015\Marketing\PPT Template\MED14120637 PDW RPS powerpoin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2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edical Education\Residency Education Symposium\2015\Marketing\PPT Template\MED14120637 PDW RPS Inside 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0250" y="6350000"/>
            <a:ext cx="2133600" cy="365125"/>
          </a:xfrm>
        </p:spPr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1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5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1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1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7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99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5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4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24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9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fld id="{89DA530D-52B2-4A74-A2D6-A59B029214AC}" type="datetimeFigureOut">
              <a:rPr lang="en-US" smtClean="0">
                <a:solidFill>
                  <a:prstClr val="black"/>
                </a:solidFill>
              </a:rPr>
              <a:pPr defTabSz="914354"/>
              <a:t>1/30/2015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64008" tIns="32004" rIns="64008" bIns="32004"/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10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EC31-072B-45D1-ADD7-2727134B1E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008BE09-51F3-42CC-9C05-99E9BA1D569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B44CA9-D1A3-45B5-B87C-2C02BED702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edical Education\Residency Education Symposium\2015\Marketing\PPT Template\MED14120637 PDW RPS Inside ppt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25" y="635000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DDDACFB7-A749-4806-B741-CCFD8C70BF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.uky.edu/familymedicine/prospective.asp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hyperlink" Target="https://www.facebook.com/pages/University-of-Kentucky-Family-Medicine-Residency/248876909837" TargetMode="External"/><Relationship Id="rId12" Type="http://schemas.openxmlformats.org/officeDocument/2006/relationships/image" Target="cid:image002.png@01CFB560.2EA0ED2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UKFamilyMed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twitter.com/MR7King" TargetMode="External"/><Relationship Id="rId10" Type="http://schemas.openxmlformats.org/officeDocument/2006/relationships/image" Target="../media/image21.png"/><Relationship Id="rId4" Type="http://schemas.openxmlformats.org/officeDocument/2006/relationships/hyperlink" Target="mailto:mrking02@uky.edu" TargetMode="External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696200" cy="2438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 Glimpse into an ACGME Next Accreditation System Site Visit – What to Expect and How to Prepare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352800"/>
            <a:ext cx="4419600" cy="1676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Jillian Atherton, Ph.D.-ABD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Michael King, MD, MPH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University of Kentucky</a:t>
            </a:r>
          </a:p>
          <a:p>
            <a:pPr algn="ctr"/>
            <a:r>
              <a:rPr lang="en-US" sz="1300" dirty="0" smtClean="0"/>
              <a:t>Department of Family &amp; Community Medicine</a:t>
            </a:r>
          </a:p>
        </p:txBody>
      </p:sp>
    </p:spTree>
    <p:extLst>
      <p:ext uri="{BB962C8B-B14F-4D97-AF65-F5344CB8AC3E}">
        <p14:creationId xmlns:p14="http://schemas.microsoft.com/office/powerpoint/2010/main" val="263036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Self-Study &amp; Improvement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00200"/>
            <a:ext cx="7391400" cy="4003829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Two Main Objectives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Assess the program’s current status and compliance with relevant requirements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Review the record of improvement made since the last accreditation review</a:t>
            </a:r>
          </a:p>
        </p:txBody>
      </p:sp>
    </p:spTree>
    <p:extLst>
      <p:ext uri="{BB962C8B-B14F-4D97-AF65-F5344CB8AC3E}">
        <p14:creationId xmlns:p14="http://schemas.microsoft.com/office/powerpoint/2010/main" val="335577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00200"/>
            <a:ext cx="7391400" cy="4003829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" y="609600"/>
            <a:ext cx="9155352" cy="454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75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Collecting Annual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262308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Annual ADS Update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Board Pass Rate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Clinical Experience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Resident Survey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Faculty Survey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Semi-Annual Resident Evaluation and Feedback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Milestones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Clinical Competency Committees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Hospital-wide CLER Visits: Patient Safety/QI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 Citations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Program Evaluation Committees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68911"/>
            <a:ext cx="176768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4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25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Preparing for Annual Data Collection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7" y="1752600"/>
            <a:ext cx="3604708" cy="35089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Annual ADS Update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Board Pass Rate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Clinical Experience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Resident Survey *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Faculty Survey*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Semi-Annual Evaluation of Milestones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CLER Visits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Monitoring Program Citations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716511"/>
            <a:ext cx="5029200" cy="3508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Track locally before submission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Track locally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Procedure logs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Administer via E-system</a:t>
            </a:r>
          </a:p>
          <a:p>
            <a:r>
              <a:rPr lang="en-US" dirty="0">
                <a:solidFill>
                  <a:schemeClr val="tx1"/>
                </a:solidFill>
              </a:rPr>
              <a:t>Administer via E-system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Evaluations</a:t>
            </a:r>
          </a:p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Data collected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PEC minutes/Citation Status Updates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52987" y="1905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222504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54332" y="2895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52987" y="2590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77192" y="350067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3200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504082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Very similar questions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77192" y="4572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9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Self-Study Visit:</a:t>
            </a:r>
            <a:br>
              <a:rPr lang="en-US" dirty="0" smtClean="0"/>
            </a:br>
            <a:r>
              <a:rPr lang="en-US" dirty="0" smtClean="0"/>
              <a:t>Why would we volunteer?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ACGME NAS (New requirements)</a:t>
            </a:r>
          </a:p>
          <a:p>
            <a:r>
              <a:rPr lang="en-US" dirty="0" smtClean="0"/>
              <a:t>Extended accreditation</a:t>
            </a:r>
          </a:p>
          <a:p>
            <a:r>
              <a:rPr lang="en-US" dirty="0" smtClean="0"/>
              <a:t>PC (3 years)</a:t>
            </a:r>
          </a:p>
          <a:p>
            <a:r>
              <a:rPr lang="en-US" dirty="0" smtClean="0"/>
              <a:t>Admin. Assoc. (2 years)</a:t>
            </a:r>
          </a:p>
          <a:p>
            <a:r>
              <a:rPr lang="en-US" dirty="0" smtClean="0"/>
              <a:t>PD (6 years)</a:t>
            </a:r>
          </a:p>
          <a:p>
            <a:r>
              <a:rPr lang="en-US" dirty="0" smtClean="0"/>
              <a:t>Assoc. PD (3.5 years)</a:t>
            </a:r>
          </a:p>
        </p:txBody>
      </p:sp>
      <p:pic>
        <p:nvPicPr>
          <p:cNvPr id="1026" name="Picture 2" descr="https://encrypted-tbn2.gstatic.com/images?q=tbn:ANd9GcT_spLTsDk9EFpBNSPTCI2N6q41k2c7f8VZXmMrS59MCd4f6Px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124200"/>
            <a:ext cx="1952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0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286000" cy="140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90908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PC sought approval from PD</a:t>
            </a:r>
          </a:p>
          <a:p>
            <a:r>
              <a:rPr lang="en-US" dirty="0" smtClean="0"/>
              <a:t>PC confirmed interest with GME</a:t>
            </a:r>
          </a:p>
          <a:p>
            <a:r>
              <a:rPr lang="en-US" dirty="0" smtClean="0"/>
              <a:t>GME/PC reached out to ACGME</a:t>
            </a:r>
          </a:p>
          <a:p>
            <a:r>
              <a:rPr lang="en-US" dirty="0" smtClean="0"/>
              <a:t>Visit scheduled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Pre-visit date request items submitted to ACGME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Pre-visit scheduling with ACGME completed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Pre-visit meetings with residents/faculty completed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Visit occurs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Report delivered from ACGME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Pre-Visit Data Requirements</a:t>
            </a:r>
            <a:br>
              <a:rPr lang="en-US" dirty="0" smtClean="0"/>
            </a:br>
            <a:r>
              <a:rPr lang="en-US" sz="2000" dirty="0" smtClean="0"/>
              <a:t>(see SWOT handout)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ACGME “Submit a list about your program, using feedback regarding the following categories:…” (SWOT)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Strengths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Areas for Improvement</a:t>
            </a:r>
          </a:p>
          <a:p>
            <a:pPr lvl="1"/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Threats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sz="1600" dirty="0" smtClean="0"/>
              <a:t>Residents must be part of feedback process</a:t>
            </a:r>
          </a:p>
        </p:txBody>
      </p:sp>
      <p:sp>
        <p:nvSpPr>
          <p:cNvPr id="4" name="AutoShape 2" descr="data:image/jpeg;base64,/9j/4AAQSkZJRgABAQAAAQABAAD/2wCEAAkGBxQTEhUUExQVFhUVGBgXFBcXFxUVFxUYFxcWFxQUFxUYHCggGBwlHBQVITEhJSosLi4uFx8zODMsNygtLisBCgoKBQUFDgUFDisZExkrKysrKysrKysrKysrKysrKysrKysrKysrKysrKysrKysrKysrKysrKysrKysrKysrK//AABEIALcBEwMBIgACEQEDEQH/xAAcAAABBQEBAQAAAAAAAAAAAAAEAAECAwUGBwj/xAA7EAACAQIEAwYFAgUEAgMBAAABAhEAAwQSITEFQVEGEyJhcZEygaGx8BRCByNSwdEzYnLhgpIWwvEV/8QAFAEBAAAAAAAAAAAAAAAAAAAAAP/EABQRAQAAAAAAAAAAAAAAAAAAAAD/2gAMAwEAAhEDEQA/APGLdSBrrMF2UTnmb1MfQVv4Ds9bTZR7a0Hn9jB3G+FGPy/zWlZ7NYlzooX1Otel4bhgFaljBAcqDzPDdgrrfE9beB/h3b/eSa763ajlRASRQcxgex+GSIQH1rewvCbS7KB8qOTDNvlMdYp1tnpQTWwo2qaW4p0SrFFA6LVgFMtTFBINUbllW3FOBUgKDIxnZ+2/IVn/APxRflXUAUqDnLfZCzsVojD9krSGbRa2eZUx9K3VarEagAwPAlXV2Nw/7zNGNwuQQrZQenL5iiVq1DQZVng99DAvFl/3DUfOtnA4BUHU8yasQ1MGgsNsVTdwaNuKszU9Bn3ODqdiayMZ2dMyI9Roa6ctUGNBylvgt8CVu69GGYfX/NCYtsVb1a0HA5odfZv812LVU4oON4h2k7lFeXg7ghpU+e9Ngu3NptCw/PT/ABXTYnDI3xKD8qwuI9lcNc3QD0oD7PF7VzZvr+Gs3tVxxMFhnvzL/BZX+q6wOX2ALH0rn8Z2Juprh77L0DeJfY1x/b3iwdbFnP3hsKS7QVBusBm8J2Mg+gyjrQcXj75JJYyzHM56k1luZMDUnYDnV+JuV0H8PsFbOIF+9Pd2tV8JYF+UnlG/tQdVwf8Ahmhs2zeYi4RLgcidY+QgUq7pON2GEi6sHzFPQc5h8OK07FgVTbU8qNtTtQX2rQoq2tV2Uo1IEUEUt1pYHh8+Jh6Dr60RhMNoCfWKPUUDBaT2FbcA1aBUhQCnAp0iqzw0cjRwqQFBlnhzDYzVZwrDka2aegxMkVLLWyVB5VW2FU8qDLinij2wI5GqzgT1oBQtPlqxsOw5UwoGFTUmozThqAuzcq6gVarVuUF7U2ao5qcGglmpg1RJqDNQTZqrY1DPTBqCDih7i0Y1VOtBg9o+J/pcNdv5S2RZCjmx0UekkTXzrxTHM7sXJzkksTuWJknpXp38XO0gzfpUOluGu+dw6on/AIghj5kdK8fxNyaCzAYJ791LVsS9xsqj15nyG/yr2zhfDb+AtLa7u3fsrvACvJ3M86C/hZ2KOHT9Vf8A9S4g7tYM21OpJn9xEeld44ig5xcXw9tWTKx3UqZB6HSlWs+HQmSo9qegxbVF26rsW6Os4edqCNut/hmAiGffkOnr50uH4EL4j8XLy/7rSUUE1FTAqK1YBQOKcfSmqQoHFPFIdaegcUhSjlUhQNFPSFPFAopU9KgaKYoDuKnTUFLYZelVPguhoym6UABwrCoMhHWtE0jQZwepZ6MZB0oDHYi3b826A/c8qCzPQ93HWxuZ9NftWLieIFtzp05Vm38eBQdDc4qBsD84FZ+J4ox/dHkNPrXN4nioHOg7fFg4mecUHTLxJwdHPzMj2NV8a7YLYw7uw/mARbHJ3PwjyHM+QNYF3iKqCSdAJrzjtRxo3nmfCshB6/E32FBi8WxrOzMzFiSSxO7MxlmPqa2/4Ydmf1uLDOJs2Ye50Y/st/MifRT1rkyC7BVEkkADqSYAr6U7D9nRgcIlnTOfFeYfuuHfXoNAPIUG1cShLy0ZcFDXaAIpSqZp6DPwiToBrW/gcJk1Op+3kKrwOGCDzO5o9aCairVqC1YKCa1VcxQDZYnafKTFRv3G2QSYOuhCnlIzAmSfoasw1nKJ/c2reZoL45VIVFT71ScYO8FtZYmS0fsHVvqOu1AWKcdaaOVJmA3MAbzpQSFPHKmRgdQZHIipDrQPSFNypzQLlT0udIUC60ulLlTmgao09NQLrSpVn8Y4h3SAj4mMDy6mgbjfEBZtEzDcveCa894hxYnnV/aLi8K2YzO8865C3iM4zKZH26ig0MZxRysIRPnz+dYtzjzg5bgKt57H0POivCd6Fx+CDrrr/bzoAMZxbQ1HCYyFAnzPz1rnMXmW4UbYajzHKoXsfFBq8c4uXItqYG7Hy6VzuMvTTB92O5ocAs0daDa7J4HPc7wjRdvXr8q9k4R2uW1ZIxGdu7EqyguxUciBqSOvTeuC7O8PyoK6H9P0oNG3/FnBs0ZL4H9RVSPWAxP0rrcBxSziEz2XW4vUHbyI3B8jXh/ajsyRN2yPN0H1ZR/b2rO7JdpLmFvB0Mg6XFOzrIPvpvQfQTLSoPBcXs3UW4txYYSJIB9CJpUG7aFELVNurloLFp7ikjQweumnvpSWnn2G9BVYRbYk6k6TpJ1JAERoMxgdPMmrruICpnbTSQDy9Yn5xNBJdFx3LBe6Qbso13Lan9ugPLap4cPcuh5yogjKJlmPJtIMa7EjagstHuUNy4fE+46TqEHpJk/2AAnwqwy5mdYZ/Eddv6Uy+Q+s1Uo751Yf6aGYYES28xuCPDuOfOa1ANfSgcfn+KC4hcn+UD4jBbeQsjXQeY3ojF3QqMxMBQTO+sdOdVcNwuXM5MtcOYnygQPkPPrQGKgUBRoBoPKpHpTCq793KrNpoNJ2nl9aC00/OoWWkSRE8ulODQSBpgdKadKRoJE0p1qJ5UudA803KmHOmnSgnzrmu1yn+WeXiHz0roi2tc92tfRB/wAv/rQed8dskqedcNhMf3F8ofgf2Dda9GxgmvO+1+AgzFBtNeJ2WfnFWd2cuo9jNcn2bvlrmR30A8Mk8vvyrr7uiwsnz1NBwnackXBykH6H/usm0hY11/HOBYjEFRasu0c4yjUf1NAp8F/DnFtGZrVv1YsR/wCoI+tBx+IblWt2Z4abj/Wutt/ww53MT/624+pb+1dLwzgtvDpktgnqx3PrQDWMLAAFEAUYLNRa2KARxXCdruCKp7+2I1l1Gx6kdDXe3axuN25tMPI0HD2sSQAM30P+KVBrcI0nanoPqZKuSqbdWg0Fk1mcTxBdv09ssCdLjKB4FMeKTpzGk89R1NxF1kUlUNxugZFknTdyAKqt2+6tu4VjcfxMJ7w5iPhnSVHy0mgHxip/LtWSM+qggsYC+Jg5RgQCVBI5wRzqziV0qtvD2iczwobwE5RIdiCI2VuXWNtFwpRbD3by93cOXO9xlIg7KLmmkxpyJA1gRPBOiI+IcWFBUZWtgKpQSQTcIE5i/pseZoHw9022tWLWVlAJckNI1JY6NAJY7HbN+7ajmxsXFtgAzucw0MMTKxP7d9p00rP4QG7u5ebMBcLOFdxCLqWJYAAagwf6cutX8HTS5d0l9iSIIWRJYDUSTrzEGgnfxJa8tpWYQMxI0mCAwM7jUajmd+VauwrN4cpVWuOysxksQRlABOUDWBoRPKT5TV2DxRuOxBQ210UqSSW567QPLr5UBuwrP4leTMltp8cgAMROoEEcxrQ9qyL992dQVtr3YnLJYznIjUDaJPnAiTbaXvMQxJBFudAVMPJAJAJKmM3SZ20oDb+JVCiEwXJVdtwJjrt9qHxsm5aUAkSSTBgQOZiPLfnQ9lzdxJIBCWVidRmZuQ11WATtr4CDFSwxzYhz/QANYJk7ERsILjl8+QaTOJAnU8uelInas/DpmxDvGiqEB8Os6nYk9N+tEYa8WZ5GimF5SPwUBGbWlOtCYK5LXTro+XXyUbe9Eg70Dg1EtpTA/wB6oa+s5ZGaJjnHM0FrvWF2pSbYb+k6+jafcCta69Z2PYMrKdmUj/v60HB4m9HnWfiuzqXDmxLXCN+7SFB8mYCfkCNt6KYNbvZXEESfYEgjy0qOL4jGbXnQT4amFtaWbCJ/4+L5sdT8zWxbuAiuUbFyJnXX26Udax3hHpQdCctQbGAaVzVziDTQz8RoOmvYwGhe+k1z/wCvqxceOtB0ZIjWg71wCsd+LedVfrJ1mg0L12sji98C23pTX8b0rA7QY3wQDq2lBzWamqDeh9ppUH1chqTXQoLNoAJPkPlQtoseYIqZNzMNo3IAM++YfagG4Xb75ziHjKY7kFQCqj9zakEzqDpodhSsYi3exP7v5eiSwyFhBORcuu28729hFELiLhcqyBUj4pzSZ+EgiBp606YkQF7pgJCiMka6/tM+sD/NBRi4xV1bQb+UhLXcpIzFdAhI3BM6SD4W8jRXEcSrXEsG2lySDGZJSFZlYpuuq6EA+8UsNes2WNtfCSSzABioOksxEhOW8TSbhue53jO4OuXKzAicunxFY0OgAmdZIBoCeI4pAVtEMWbVQE7wHLyYdNPLbcULxHCfy7WGt3EAACsrkZmTKQIRSpJ8DHSNvKKswXCz37X7lwuT/pqMyrb0ymFLHXl8z1Jqvg+EvG612+Yj/TUMrAZvikjWRAETEyYk0BmNuWralc9u3cdcoJZUJhWgyQdgGO0aGr7VtrViFWXVSYXWXOpiSJ1POKDss1zEH4gtskkZXAYxAIeAGOg5mII2iK+I2xcvosTBBYnLpEhlysp0K5tRuGbUSCAlaXucPndzZLL45Ctld4CuYESoA0205gTR3D7Yt2yxY+KXZmkEDcA5mMADz0oPi+LQ3EsXEJzwUaREk5IAO5hjtynbel2kvMtpUtkh3ZFUhgCNRBkkFtQqkCfj1gSwArAtFt7gIuSWI7tVBYJplEfEcwfn+7fnT8PzQ7uIJcwIg5V0WTALHc/OKH4nfWzbCZLjBgyKttC5JjYgKdxJn1Jp7sWbCpBuaKsRJYEgMzKon9xJMb70C4LbyWiTElnJgnKIJGkgRsTsNSdhAF3DHUoWUMAzH4oJmcu4326moi2RhwqoNUAy6wMwgyG8RAk6HU1Cx/Kwy7g5BGac2dh4VMkksWYDc6nnQLBOqWmdZglmgkTMwYOm5HOi8PdzKGGza+9Z2NZxhRuXIBJYqgMnUsw0GhJ018quxNkDDwTGVVI2GqQyxsAZUaCgMzQNazcY382zHMPO+oCyBMddahibmfDHYiAMwysrDQ6HMfnPQ0+NsQbBVTCnWJyjMMsmAR+7meZOutBPF4gBgp3MRtzMdZ30+dZWMxXjKQQQJnSDPT/utDisK9tyQBMawIn19OWtZ+MtDvSQ0yohY9TII3060GJimW7mDA+ExJEEHqprk+J4UoSNwdjsa6V0AvXBJkgEiOWwIM67EVm8VtllIESNRP2oOYRGE6aUZavQIrmO0+PuIUCsVOpMGDppBHMa/asW32ixAPxBvVV/sAaDusZiTyrNLGgLPE7pHiCTzgHT61L9Xc6L7H/NAab5qpsQax8Xxh1I0T2P+aJwnFkfQwrdCdD6GgLN80xxZp2X0oe6sUFrYjrXP8QxWdvIaCrMdjp8K/M8ves5jQIt60qgTSoPqu08CibRrOttrRWbl1oDLbc6mNTQ4eBViGgvyjYSPQmq7uDUmTrM6NqBMSQNgdN/809tudWK2vpQRu2Gy5QVyxBBBOkRyIP1plt3FVFUkQDmZh3hJ0gQGBO56fCKvzVMtQDHEOkeHvJzSQe7jXw+FydNTPi5aAyBTW7ltCbzpkcypbKzMQNTBAnLpOw22o3NAqJtKRqoPPYb9aAa5Ys3XLss5ViXVgADM6OAOW/Ly5i3OGrduWXD+GzGVcjBoGUgMWaSDlU+JSNARBAYaoSZ1OvnPlzmhrfDwocKSM8AkE5hHRp03PuetAJxzCvduWUCg2w2Z2MHKR8MLMk7xpHWiuL2XbuwokFxnMroOfhb4pBIjznlT4TCtbJli8xEs5Iidy7HqdRH2ijDi/3qly2SDmBFoqG0jKUUOPmTpMySCAbtXl/TkTlYle7hshzjxJlI5+Hz21EVZxnEC3ZylSxIgAa6gaeIneYjmfciNzEuzhYHxCBkcgwxnM5ELAAIPMn5FsVj1Lm3cW0ACIzXLZJMwItkTP11oI8Quth7FoByuXIrFQGOVVOaFI12mdI38iRxe5FrUeHQsc+TKARmOxkgSYiDGtQxdy1cIDDPDAA5jkzxmCkA+IgGdQRrVnFbatbyswUkjLOpJGuVRIJYxoBr0oB8ZaRMKQFgFV5Kf2gAnMQDAUc+VNiRHdFrjTMKIjMGyxmEjoBP+6I11I4gGGHYWwuYIMubLlERqc+mkTr0oTG2bjC1lSDadScpSCoCE5C0EAglYAB0IkDUg/HLqqisckhgVzsV128AHxNJAA5zQ/EsMTdRwCQJDGVhYkgwRJmSJB0naiOOWc1oat4TMBigPhZYdx8IgkzI1C61ncUuhrVi8Vgk2yFJ18cEgGJOwjYHSaDO4hg1F4EGGdSMsHWOYbYR08/OsjH2o+tdLxZT3lsBJBJlgbnhIUkZlQQQR/XAE9a5jt1ntYa4UBLEQI310JHUwT86Dx7tFjxfvkpqJypGsgaT8z96bB4AW2m5IYbDkPnzNdP2f7Lm2Bduj+YfhXlbBHP/AHfaaJxnDJO29Bz7RvNTs3pHKrb3BRJ0oR+FMNi3uaDO4zZ2+lZGSuhucPO5k+tD3OHHpQZtq6y7Ow9CftTXcQTuWb1J+1GNgD0ql8GelAN3hqJapXLZWozQLNSpUqD6cw70VZuc65PinGbli0pFs3LhAlV2nmfSj+A8aN2wblxDaykhg22m5B6UHSK+vpVpfl1rmuBdp8PiWZLTyw1ggiR1E7itlcSuaCwnkJEn5UGkLkCrLZ0oLPsPzSrS+lAXbbnUwdfSh0NTtN9aAkttUy1DI2tTzbe9AQpp0OlUs2lTzUE1Opp82v5+cqrtnSkp3oLHMxTMojTTbaRz8qgd/l9//wArzHtR2Z4rcxpu2L75ZmzkuZFtjkGQmD1Jhp+lB6VcwizmEg+RI943+dB8X4UbwMspUxKOrMhjkUVwGB1mZ3I2o21mCKHgvC5yNAW0zEDkJmrHbQ+lADicO+YsgBJAj+Zct7ciynUeWWqcVauzKOwVsudZ6ABspZfCMo/aw113rUzVFToKDPxmNZCsFMkSzlsuUqQYJgjUeVUYvieW4qToxVJjUM5OmY+EmGtkKAxOYzAg1qgChnwqNuo39OvT1PuaAXHBYGbNIBIIz6HaTlBIHnGkms3jVq2wRbgOaRkhWIBaRqwGUfC25G1aWM4XbuznGb/kFbXxQdRuA7e9D43hneLlLMIAXwsynwnMDuRMxMgyNCDpQc/jcIi6SAeQkSeYgb1nYnBj2/vP/ftXTcTwDP8ACFGhUnQsRIJXOdQCFXbXTfYjMxvDSbgcKo5P4XzRoPizhdPFy6dTQc/f4eOlCXOHCdt/z89K3MTYKuD4m2mCCqjxycu8ZiNQJ0UaA0RdwekwaDkn4X5VQ3CeUfnKuufBHoai3D2/pP5+Gg4x+Fc4/OdVXOE+Vdt//NadqYcJ6kfm1B55iuAhgRXF43DNbcq24r3N+EDefpXKdu+y+a33loSy/F5xt/ce1B5jNKmpUH0K2OssCyurGIEETr5VpWMKrWVTSDE+fMzXiNjEuCSDoBH4a07HGbltgFe4P+LSPY0HrXCOHW1d2RVEeFYAEc29zWPjexlrv0vsz96zqQZ2jU/KOVcvhO12It/C6ROocfc1rDtw5ZGuWgxWYCHSOtBvdquG4y8w/T3+5VdyOfmT0HSib+MxFnBoQvf38vLwhjyY9NNaCHbuzctsmV0Yg77edbPDO0OFZQO9XSBrptQB9k+NYm8lw4uwLJSMpB0YGRMbjUGo8H7e2L+JOGRLoIkK7JCNGmnMbcwK2cBeS41zUEE9eUQP709zCW0uIFUAsZMACSAQCT8zQTxfHMPYKrevW7bP8IZgCa0UuTrXM8e7G4a9c/UXVzMkMASYOQyqkcxptzmm432euYnB27Nu89rRZZdCYAgEjWPToKDq8+o9/wA96mzafT3rley/C7mFwz2u8e86aA3D+7KGaOYWToDNZnY+9xT9QRjWQ2yxAUKAQMrN3iMP2ghVg6+KZ01D0EGmtnT6+9cD2g7cYizizYtYNrqKhdnzZSwX4+7EQSNoJknlXQdo+1djA2kuX83jIVEUZmJImI8hQb6nekTr8qyeAcetYqx39onJLBswylSp8SsORFEcO4tZvgtYupcA0lGDD3HrQGu23rSuHSoMdR8/z60zn7j7igsJqKnQVFjpUQaCSn8+dMG39agraVFW39aCQO/5yFV8z+fm1KdTUC2vyH96Bjufz82qhtz+fm1WsdflVT7/AJ+c6ChkBkUMcMuukemn2opxr+fnOqidfz850AhseZ95+9QyNG/uP8UUd6rPOgoZjvA9/wDqok+R+h+1ZnaHilzDhSlnvASc+sZVEaj3+laGFvZ7asARImDuD0NAzMPT1BH3oe6qsCJHvRbvpND3o3oPK+L9iSbzlHCqTIEHSd/rNKvSmtLOwpUHlaWoXLlP9vercNhgJLHXz6VqpYmrxhAeQNBiLhy7R+2Z9auxVspEDXYR15Vs/oumh6io2+Hbkkknmf8AHKgymDrbOZi0DWdabDuWElAJ/pJX6bVq3MC7ETEDkOfmT/aq71sqICEty6epNALZxpzEZ2BB5iRsI1FaWH43iFK5bpJE7Nry/q+1CphggljGkk9Tzqu1hs8uwjXwg9POg6Ju2mJyFXMiDIZIJj/cK1cB/EFwAGtI0f0sVPsRXA5GZ8iMQokNrIk8vOKuv3SgllViTG2Uk+ooPRsB28sAtnS6JMkhcwGg00M/Sj17Y4R3Ui8qgaEuDb1IOniA6V5ZbcLJYOs6+GGAEefpTrcVoIYETqWUrEgxPrQey4jH2HWUe25J/a6nf0PlRfEMBavKDcVWywyyAwBUhlI8wQK8Mu4VRLALsQShHP01q/8Am2/gv4hB0ztHsaD2XB8NtHDG0EXK+YuIEMWJzZhzmTPrQHZzg62CVREtogVQqEwSLaoxYnVjKzmOp515pZ7R4+3Jt4kZZMIyqQBJEdYrWw/b3E21YtaV3gExopY/OQPeg2OL9lL93HpiFvujB5AzNBtqogAbCWLA8oFG9v7uPBtpgmyLkuu9wBSS9tC9u2M2wYrE+YrnrP8AE9vjvYVlKlVhHnNIck+IDaB71pWv4m4S/CZbqMZ+JQRoCTqD0mg28Zxe/huHG/etm5fRPEqA+JpCzpsNZMdDU+ynF72IQ9/bVGAVvBmKkOiuurAftddp3jcEUPhu33D7iwcQgJGzgr9xWjw3i+HJOS7bKt8JDjUDw6a7DKB8qDG4B27sYq+bCJcHiZUuEDI5SMwBBkfEN+o6itHiHajC2Lws3byrcaIXUxOgzECFnzojD4KzacNbRBnYs2UKJYgS2nM5U9hQXEezOHa82Ja2GuHIGmYORlZDHUFQJ6Eig1r+KVNXZVGmrEAe5p84PmCKwu1nZi3jRZDE5bLB8nJxEFT0MbHlNQxfAmbh/wCmw90o2TKjmZEZZEjrDbdaDfY6iovuKweznDbli01suzMIIDsWyMV1VWOpXNmInlFZvZEY8ORjLgadcpAlDLaqV3SMvuemodXd5VRcrl7HG8a2Oe01lRYV8oOoeBBDzOoOvsau432o7nFphe5ZswDFwdpJAgc/hNBu3OVQZtap4hi+7XMVZgIJKgGB1jnVHEuKWrKK9xwqsQFPUnUAfWgLb71U2lV38WgTvCwCbhiYHvUGvgjMCCN5G3vQM7ULcflU71zmKDxFygib8U9Cm5SoMC3RtpaVKgLS3Vy2qalQWLYqF3DyaVKgi2FnSoHBCNqVKgHXBAeXSKGu8NlpJnLsOQncjzpUqCrGYIsuUGAdD5jp5VI4PKpgctvSlSoBMFw4DVoLHU/Pf71XZtuWaHYKDlHiMab6esj5U1KgV93VggCEQW8S679RruTUnuhBmdTrA8LbRpz33pUqB1uKQIJABk5hsCGA231Ipv04KswCtAaCND8J6ilSoBbvCbcwVK+hqm/wRWyqGPgXSRPxOx+9KlQPhsJesi5kukZkyiGYRLoZGunw71ZY4zxCywH6i4VkSC4cEAiR4taVKgLH8Q8fadhmRgCQAyAwATAkQaOsfxQv28s2bbAqGOrLqZmN9NKalQG2v4pAk3Gw5GqghWBnfXX0rSw/8RsPfdcqXFZQSZjUeoP5NKlQbGI7QWLihhmDKQQSvuJFTxWKw96JMXF+E5WlT0mNqVKgIzretZSSMwgxI/BQGO4TbxNnubokK0gjcEHQg/SlSoAsXwW3csPhHLZdCDpIiCpHsKBwnDclp8IzGChysNDB0nyIpUqDP4RhLuGHcXHzhgcrCdD6HasnBJicMxF253lstAMyYOxg0qVBlYr9cHYK8rJg5gNOWhp6V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045674" cy="136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7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40" y="228600"/>
            <a:ext cx="7024744" cy="1143000"/>
          </a:xfrm>
        </p:spPr>
        <p:txBody>
          <a:bodyPr/>
          <a:lstStyle/>
          <a:p>
            <a:r>
              <a:rPr lang="en-US" dirty="0" smtClean="0"/>
              <a:t>Pre-Visit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1973"/>
            <a:ext cx="7262308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 sure all participating residents/faculty/GME staff are available for day of site visit (clear clinic/call schedules)</a:t>
            </a:r>
          </a:p>
          <a:p>
            <a:r>
              <a:rPr lang="en-US" dirty="0" smtClean="0"/>
              <a:t>Reserve all rooms</a:t>
            </a:r>
          </a:p>
          <a:p>
            <a:r>
              <a:rPr lang="en-US" dirty="0" smtClean="0"/>
              <a:t>Accessibility to laptop (display management system, i.e. </a:t>
            </a:r>
            <a:r>
              <a:rPr lang="en-US" dirty="0" err="1" smtClean="0"/>
              <a:t>Medhub</a:t>
            </a:r>
            <a:r>
              <a:rPr lang="en-US" dirty="0" smtClean="0"/>
              <a:t>, New Innovations, etc.)</a:t>
            </a:r>
          </a:p>
          <a:p>
            <a:r>
              <a:rPr lang="en-US" dirty="0" smtClean="0"/>
              <a:t>Select your highest quality resident portfolios</a:t>
            </a:r>
          </a:p>
          <a:p>
            <a:r>
              <a:rPr lang="en-US" dirty="0" smtClean="0"/>
              <a:t>Have policies/procedures/handbooks accessible</a:t>
            </a:r>
          </a:p>
          <a:p>
            <a:r>
              <a:rPr lang="en-US" dirty="0" smtClean="0"/>
              <a:t>Have PEC meeting minutes available</a:t>
            </a:r>
          </a:p>
          <a:p>
            <a:r>
              <a:rPr lang="en-US" dirty="0" smtClean="0"/>
              <a:t>Catering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26816"/>
            <a:ext cx="1549735" cy="116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6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Pre-Visit Meeting with Residents and Faculty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38508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Review last few years of APE</a:t>
            </a:r>
          </a:p>
          <a:p>
            <a:r>
              <a:rPr lang="en-US" dirty="0" smtClean="0"/>
              <a:t>Review issues of Resident/Faculty Surveys</a:t>
            </a:r>
          </a:p>
          <a:p>
            <a:pPr lvl="1"/>
            <a:r>
              <a:rPr lang="en-US" dirty="0" smtClean="0"/>
              <a:t>Especially persistent noncompliant areas</a:t>
            </a:r>
          </a:p>
          <a:p>
            <a:r>
              <a:rPr lang="en-US" dirty="0" smtClean="0"/>
              <a:t>Review last accreditation report, including citations</a:t>
            </a:r>
          </a:p>
          <a:p>
            <a:r>
              <a:rPr lang="en-US" dirty="0" smtClean="0"/>
              <a:t>Meet with each group, separately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Generate/discuss SWOT handout</a:t>
            </a:r>
          </a:p>
          <a:p>
            <a:pPr lvl="1"/>
            <a:r>
              <a:rPr lang="en-US" dirty="0" smtClean="0"/>
              <a:t>Reminders about common program requirements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22" y="3449151"/>
            <a:ext cx="173961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9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40" y="304800"/>
            <a:ext cx="7024744" cy="1143000"/>
          </a:xfrm>
        </p:spPr>
        <p:txBody>
          <a:bodyPr/>
          <a:lstStyle/>
          <a:p>
            <a:r>
              <a:rPr lang="en-US" dirty="0" smtClean="0"/>
              <a:t>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52" y="1691973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8am – 1pm</a:t>
            </a:r>
          </a:p>
          <a:p>
            <a:pPr lvl="1"/>
            <a:r>
              <a:rPr lang="en-US" dirty="0"/>
              <a:t>Introductions &amp; Briefing (20mins)</a:t>
            </a:r>
          </a:p>
          <a:p>
            <a:pPr lvl="1"/>
            <a:r>
              <a:rPr lang="en-US" dirty="0"/>
              <a:t>PD Briefing (40mins)</a:t>
            </a:r>
          </a:p>
          <a:p>
            <a:pPr lvl="1"/>
            <a:r>
              <a:rPr lang="en-US" dirty="0"/>
              <a:t>Resident Interview (50mins)</a:t>
            </a:r>
          </a:p>
          <a:p>
            <a:pPr lvl="1"/>
            <a:r>
              <a:rPr lang="en-US" dirty="0"/>
              <a:t>Faculty Interview (45mins)</a:t>
            </a:r>
          </a:p>
          <a:p>
            <a:pPr lvl="1"/>
            <a:r>
              <a:rPr lang="en-US" dirty="0"/>
              <a:t>Document Review and Coordinator Interview (45mins)</a:t>
            </a:r>
          </a:p>
          <a:p>
            <a:pPr lvl="1"/>
            <a:r>
              <a:rPr lang="en-US" dirty="0"/>
              <a:t>Program Director Interview (45mins)</a:t>
            </a:r>
          </a:p>
          <a:p>
            <a:pPr lvl="1"/>
            <a:r>
              <a:rPr lang="en-US" dirty="0"/>
              <a:t>Site Visit Debriefing (45mins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Take a long, deserved lunch break</a:t>
            </a:r>
            <a:endParaRPr 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9524"/>
            <a:ext cx="1462088" cy="166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324600" y="4876800"/>
            <a:ext cx="838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0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1973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 updated ACGME requirements, processes and activities of the NAS</a:t>
            </a:r>
          </a:p>
          <a:p>
            <a:r>
              <a:rPr lang="en-US" dirty="0" smtClean="0"/>
              <a:t>Review organizational and logistical strategies to prepare faculty and residents for an ACGME site visit in the (NAS).</a:t>
            </a:r>
          </a:p>
          <a:p>
            <a:r>
              <a:rPr lang="en-US" dirty="0" smtClean="0"/>
              <a:t>Develop an “aim” goal for your program, and learn how to integrate this into your site visit dialogue, using </a:t>
            </a:r>
            <a:r>
              <a:rPr lang="en-US" dirty="0" err="1" smtClean="0"/>
              <a:t>Brofenbrenner’s</a:t>
            </a:r>
            <a:r>
              <a:rPr lang="en-US" dirty="0" smtClean="0"/>
              <a:t> Ecological Systems model</a:t>
            </a:r>
          </a:p>
          <a:p>
            <a:r>
              <a:rPr lang="en-US" dirty="0" smtClean="0"/>
              <a:t>Review ACGME pre- site visit data requests</a:t>
            </a:r>
          </a:p>
        </p:txBody>
      </p:sp>
    </p:spTree>
    <p:extLst>
      <p:ext uri="{BB962C8B-B14F-4D97-AF65-F5344CB8AC3E}">
        <p14:creationId xmlns:p14="http://schemas.microsoft.com/office/powerpoint/2010/main" val="3514748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ACGME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317" y="1750710"/>
            <a:ext cx="5922474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Wait for it…Wait for it…received report from ACGME approximately  1 month after visit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10 pages long (single-spaced)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Categories summarized from PD, Resident, Faculty, and Reviewers perspective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55" y="3174261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75" y="4343400"/>
            <a:ext cx="606666" cy="6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17" y="1981200"/>
            <a:ext cx="709015" cy="80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6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24" y="152400"/>
            <a:ext cx="7024744" cy="1143000"/>
          </a:xfr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2" y="1404130"/>
            <a:ext cx="78486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First question was, “What is the aim of your program?”</a:t>
            </a:r>
          </a:p>
          <a:p>
            <a:r>
              <a:rPr lang="en-US" dirty="0" smtClean="0"/>
              <a:t>Subsequent questions appeared to follow </a:t>
            </a:r>
            <a:r>
              <a:rPr lang="en-US" dirty="0" err="1" smtClean="0">
                <a:solidFill>
                  <a:srgbClr val="FF0000"/>
                </a:solidFill>
              </a:rPr>
              <a:t>Brofenbrenner’s</a:t>
            </a:r>
            <a:r>
              <a:rPr lang="en-US" dirty="0" smtClean="0">
                <a:solidFill>
                  <a:srgbClr val="FF0000"/>
                </a:solidFill>
              </a:rPr>
              <a:t> Ecological Systems Model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13442"/>
            <a:ext cx="2819400" cy="239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0994" y="3429000"/>
            <a:ext cx="241780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26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Ecological </a:t>
            </a:r>
            <a:r>
              <a:rPr lang="en-US" dirty="0"/>
              <a:t>Systems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2" y="1674511"/>
            <a:ext cx="7848600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Resident: generational values</a:t>
            </a:r>
          </a:p>
          <a:p>
            <a:r>
              <a:rPr lang="en-US" dirty="0"/>
              <a:t>Microsystem: FM Department, FM Faculty, PD, Assoc. PD, Inpatient/Outpatient service, Global Health and Sports Medicine Tracks</a:t>
            </a:r>
          </a:p>
          <a:p>
            <a:r>
              <a:rPr lang="en-US" dirty="0"/>
              <a:t>Mesosystem: UK, GME, Other UK rotations </a:t>
            </a:r>
          </a:p>
          <a:p>
            <a:r>
              <a:rPr lang="en-US" dirty="0" err="1"/>
              <a:t>Exosystem</a:t>
            </a:r>
            <a:r>
              <a:rPr lang="en-US" dirty="0"/>
              <a:t>: Off-site rotations, Community, Other national FM programs, trends/systems, media</a:t>
            </a:r>
          </a:p>
          <a:p>
            <a:r>
              <a:rPr lang="en-US" dirty="0" err="1"/>
              <a:t>Macrosystem</a:t>
            </a:r>
            <a:r>
              <a:rPr lang="en-US" dirty="0"/>
              <a:t>: Laws, History, Healthcare, Culture, Attitudes</a:t>
            </a:r>
          </a:p>
          <a:p>
            <a:r>
              <a:rPr lang="en-US" dirty="0" err="1"/>
              <a:t>Chronosystem</a:t>
            </a:r>
            <a:r>
              <a:rPr lang="en-US" dirty="0"/>
              <a:t>: Time, Patterns occurring over time, Events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18" y="457200"/>
            <a:ext cx="1841500" cy="156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7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1973"/>
            <a:ext cx="6777317" cy="35089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Close attention paid to the context of each program and the </a:t>
            </a:r>
            <a:r>
              <a:rPr lang="en-US" dirty="0" smtClean="0"/>
              <a:t>specialty (what are the unique intricacies of your specialty?)</a:t>
            </a:r>
            <a:endParaRPr lang="en-US" dirty="0"/>
          </a:p>
          <a:p>
            <a:r>
              <a:rPr lang="en-US" dirty="0"/>
              <a:t>Be open, honest, and prepared to talk about what makes your program great, and what plans are in place to address areas for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Previous citations will be discussed – have an update ready to share</a:t>
            </a:r>
          </a:p>
          <a:p>
            <a:r>
              <a:rPr lang="en-US" dirty="0" smtClean="0"/>
              <a:t>Goal: residents/faculty/PD/PC all need to be saying the same thing during break-out groups; all need to be on the same page, regarding program SWOT</a:t>
            </a:r>
          </a:p>
          <a:p>
            <a:pPr lvl="1"/>
            <a:r>
              <a:rPr lang="en-US" dirty="0" smtClean="0"/>
              <a:t>Reviewing APE, policies, common program requirements, and SWOT list with faculty and residents, in advance, helps keep everyone on same page.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91973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Questions include Program SWOT, CCCs, PECs (&amp; Curriculum), Residents, Faculty, University System, GME</a:t>
            </a:r>
          </a:p>
          <a:p>
            <a:r>
              <a:rPr lang="en-US" dirty="0" smtClean="0"/>
              <a:t>Have a few great resident portfolios ready to share and answer questions.</a:t>
            </a:r>
            <a:endParaRPr lang="en-US" dirty="0"/>
          </a:p>
          <a:p>
            <a:r>
              <a:rPr lang="en-US" dirty="0" smtClean="0"/>
              <a:t>UK CCC: “Focus feedback to resident to include specifics about how to improve within competencies, rather than what they’re currently doing and/or not doing.”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0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“To-Do”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Engage department (milestones) and hospital administration (CLER)</a:t>
            </a:r>
          </a:p>
          <a:p>
            <a:pPr lvl="1"/>
            <a:r>
              <a:rPr lang="en-US" dirty="0" smtClean="0"/>
              <a:t>Faculty Development (milestones)</a:t>
            </a:r>
          </a:p>
          <a:p>
            <a:r>
              <a:rPr lang="en-US" dirty="0" smtClean="0"/>
              <a:t>Define and select core faculty</a:t>
            </a:r>
          </a:p>
          <a:p>
            <a:r>
              <a:rPr lang="en-US" dirty="0" smtClean="0"/>
              <a:t>Optimize annual update and board scores</a:t>
            </a:r>
          </a:p>
          <a:p>
            <a:r>
              <a:rPr lang="en-US" dirty="0" smtClean="0"/>
              <a:t>Learn as much about milestones</a:t>
            </a:r>
          </a:p>
          <a:p>
            <a:r>
              <a:rPr lang="en-US" dirty="0" smtClean="0"/>
              <a:t>Continue improving your CCC processes/feedback</a:t>
            </a:r>
          </a:p>
          <a:p>
            <a:r>
              <a:rPr lang="en-US" dirty="0" smtClean="0"/>
              <a:t>Continue improving your PEC processes</a:t>
            </a:r>
          </a:p>
          <a:p>
            <a:r>
              <a:rPr lang="en-US" dirty="0" smtClean="0"/>
              <a:t>Develop a self-study and strategic plan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33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6858000" cy="38100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4100" i="1" dirty="0">
                <a:solidFill>
                  <a:schemeClr val="tx2">
                    <a:lumMod val="75000"/>
                  </a:schemeClr>
                </a:solidFill>
              </a:rPr>
              <a:t>Michael King, MD,MPH, FAAFP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300" dirty="0">
                <a:solidFill>
                  <a:schemeClr val="tx2">
                    <a:lumMod val="75000"/>
                  </a:schemeClr>
                </a:solidFill>
              </a:rPr>
              <a:t>Residency Program Director, Associate Professor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300" dirty="0">
                <a:solidFill>
                  <a:schemeClr val="tx2">
                    <a:lumMod val="75000"/>
                  </a:schemeClr>
                </a:solidFill>
              </a:rPr>
              <a:t>Department of Family &amp; Community Medicine, University of Kentucky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300" dirty="0">
                <a:solidFill>
                  <a:schemeClr val="tx2">
                    <a:lumMod val="75000"/>
                  </a:schemeClr>
                </a:solidFill>
              </a:rPr>
              <a:t>K302 Kentucky Clinic, Office K344, Lexington, KY 40536-0284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300" dirty="0">
                <a:solidFill>
                  <a:schemeClr val="tx2">
                    <a:lumMod val="75000"/>
                  </a:schemeClr>
                </a:solidFill>
              </a:rPr>
              <a:t>Office: (859) 323-5264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300" dirty="0">
                <a:solidFill>
                  <a:schemeClr val="tx2">
                    <a:lumMod val="75000"/>
                  </a:schemeClr>
                </a:solidFill>
              </a:rPr>
              <a:t>Cell: (859) 533-0426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2300" dirty="0">
                <a:hlinkClick r:id="rId4" tooltip="mailto:mrking02@uky.edu"/>
              </a:rPr>
              <a:t>mrking02@uky.edu</a:t>
            </a:r>
            <a:endParaRPr lang="en-US" altLang="en-US" sz="2300" dirty="0"/>
          </a:p>
          <a:p>
            <a:pPr>
              <a:defRPr/>
            </a:pPr>
            <a:r>
              <a:rPr lang="en-US" sz="2300" dirty="0">
                <a:hlinkClick r:id="rId5"/>
              </a:rPr>
              <a:t> @MR7King</a:t>
            </a:r>
            <a:endParaRPr lang="en-US" sz="2300" dirty="0"/>
          </a:p>
          <a:p>
            <a:pPr>
              <a:defRPr/>
            </a:pPr>
            <a:endParaRPr lang="en-US" sz="2300" dirty="0"/>
          </a:p>
          <a:p>
            <a:pPr>
              <a:defRPr/>
            </a:pPr>
            <a:endParaRPr lang="en-US" sz="2300" dirty="0"/>
          </a:p>
          <a:p>
            <a:pPr>
              <a:defRPr/>
            </a:pPr>
            <a:r>
              <a:rPr lang="en-US" sz="2300" dirty="0">
                <a:hlinkClick r:id="rId6"/>
              </a:rPr>
              <a:t>@</a:t>
            </a:r>
            <a:r>
              <a:rPr lang="en-US" sz="2300" dirty="0" err="1">
                <a:hlinkClick r:id="rId6"/>
              </a:rPr>
              <a:t>UKFamilyMed</a:t>
            </a:r>
            <a:r>
              <a:rPr lang="en-US" sz="2300" dirty="0"/>
              <a:t> </a:t>
            </a:r>
          </a:p>
          <a:p>
            <a:pPr>
              <a:defRPr/>
            </a:pPr>
            <a:r>
              <a:rPr lang="en-US" sz="2300" b="1" dirty="0"/>
              <a:t> </a:t>
            </a:r>
            <a:r>
              <a:rPr lang="en-US" sz="2300" b="1" u="sng" dirty="0">
                <a:hlinkClick r:id="rId7"/>
              </a:rPr>
              <a:t>UK Family Medicine Residency</a:t>
            </a:r>
            <a:endParaRPr lang="en-US" sz="2300" dirty="0"/>
          </a:p>
          <a:p>
            <a:pPr>
              <a:defRPr/>
            </a:pPr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Website:</a:t>
            </a:r>
            <a:r>
              <a:rPr lang="en-US" sz="2300" dirty="0"/>
              <a:t> </a:t>
            </a:r>
            <a:r>
              <a:rPr lang="en-US" sz="2300" u="sng" dirty="0">
                <a:hlinkClick r:id="rId8"/>
              </a:rPr>
              <a:t>http://www.mc.uky.edu/familymedicine/prospective.asp</a:t>
            </a:r>
            <a:endParaRPr lang="en-US" sz="2300" dirty="0"/>
          </a:p>
          <a:p>
            <a:pPr>
              <a:defRPr/>
            </a:pPr>
            <a:endParaRPr lang="en-US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2400" dirty="0"/>
          </a:p>
        </p:txBody>
      </p:sp>
      <p:pic>
        <p:nvPicPr>
          <p:cNvPr id="37892" name="Picture 3" descr="http://www.jwatch.org/sites/default/themes/jwatch/i/icon-twitter.png">
            <a:hlinkClick r:id="rId5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6" y="3929658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cid:image001.png@01CEBDCB.DF091C10">
            <a:hlinkClick r:id="rId6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807743"/>
            <a:ext cx="288131" cy="2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http://www.jwatch.org/sites/default/themes/jwatch/i/icon-fb.png">
            <a:hlinkClick r:id="rId7"/>
          </p:cNvPr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22" y="5095875"/>
            <a:ext cx="238125" cy="2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29" y="457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381000"/>
            <a:ext cx="7024744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495300"/>
            <a:ext cx="702474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4C600"/>
                </a:solidFill>
                <a:latin typeface="Century Gothic"/>
              </a:rPr>
              <a:t>Questions?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0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430306"/>
            <a:ext cx="6781800" cy="49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588"/>
            <a:ext cx="6705600" cy="51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0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629400" cy="50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4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we leaving behind?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1973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PIFs</a:t>
            </a:r>
          </a:p>
          <a:p>
            <a:r>
              <a:rPr lang="en-US" dirty="0" smtClean="0"/>
              <a:t>IRDs, Institutional Review Documents</a:t>
            </a:r>
          </a:p>
          <a:p>
            <a:r>
              <a:rPr lang="en-US" dirty="0" smtClean="0"/>
              <a:t>Short-cycle site visits</a:t>
            </a:r>
          </a:p>
          <a:p>
            <a:r>
              <a:rPr lang="en-US" dirty="0" smtClean="0"/>
              <a:t>Internal Reviews</a:t>
            </a:r>
          </a:p>
          <a:p>
            <a:r>
              <a:rPr lang="en-US" dirty="0" smtClean="0"/>
              <a:t>Site Visitor Documentation Checklists</a:t>
            </a:r>
          </a:p>
          <a:p>
            <a:r>
              <a:rPr lang="en-US" dirty="0" smtClean="0"/>
              <a:t>Familiarity, comfort, the system we have known.</a:t>
            </a:r>
          </a:p>
          <a:p>
            <a:endParaRPr lang="en-US" dirty="0" smtClean="0"/>
          </a:p>
        </p:txBody>
      </p:sp>
      <p:pic>
        <p:nvPicPr>
          <p:cNvPr id="1026" name="Picture 2" descr="https://encrypted-tbn1.gstatic.com/images?q=tbn:ANd9GcSYyNhV72fq7CNsS2mcDj-Ni7n1sjPzpGnR1QrKdSQjWKnQ_tNANPR1rG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46" y="381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15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71" y="457200"/>
            <a:ext cx="65532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Accreditation System Changes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1973"/>
            <a:ext cx="6777317" cy="3508977"/>
          </a:xfrm>
        </p:spPr>
        <p:txBody>
          <a:bodyPr/>
          <a:lstStyle/>
          <a:p>
            <a:r>
              <a:rPr lang="en-US" dirty="0" smtClean="0"/>
              <a:t>Program Accreditation</a:t>
            </a:r>
          </a:p>
          <a:p>
            <a:pPr lvl="1"/>
            <a:r>
              <a:rPr lang="en-US" dirty="0" smtClean="0"/>
              <a:t>ACGME data reporting</a:t>
            </a:r>
          </a:p>
          <a:p>
            <a:pPr lvl="2"/>
            <a:r>
              <a:rPr lang="en-US" dirty="0" smtClean="0"/>
              <a:t>Milestones Assessment &amp; Reporting</a:t>
            </a:r>
          </a:p>
          <a:p>
            <a:pPr lvl="1"/>
            <a:r>
              <a:rPr lang="en-US" dirty="0" smtClean="0"/>
              <a:t>Program Self-Study Visits</a:t>
            </a:r>
          </a:p>
          <a:p>
            <a:r>
              <a:rPr lang="en-US" dirty="0" smtClean="0"/>
              <a:t>Institutional Accreditation</a:t>
            </a:r>
          </a:p>
          <a:p>
            <a:pPr lvl="1"/>
            <a:r>
              <a:rPr lang="en-US" dirty="0" smtClean="0"/>
              <a:t>Institutional Self-Study Visits</a:t>
            </a:r>
          </a:p>
          <a:p>
            <a:r>
              <a:rPr lang="en-US" dirty="0" smtClean="0"/>
              <a:t>CLER visits</a:t>
            </a:r>
          </a:p>
          <a:p>
            <a:pPr lvl="1"/>
            <a:r>
              <a:rPr lang="en-US" dirty="0" smtClean="0"/>
              <a:t>Hospital by hospital on-site systems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1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Perspectives to Consider with NAS changes…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1973"/>
            <a:ext cx="7262308" cy="3508977"/>
          </a:xfrm>
        </p:spPr>
        <p:txBody>
          <a:bodyPr/>
          <a:lstStyle/>
          <a:p>
            <a:r>
              <a:rPr lang="en-US" dirty="0" smtClean="0"/>
              <a:t>Resident</a:t>
            </a:r>
          </a:p>
          <a:p>
            <a:r>
              <a:rPr lang="en-US" dirty="0" smtClean="0"/>
              <a:t>Chair</a:t>
            </a:r>
          </a:p>
          <a:p>
            <a:r>
              <a:rPr lang="en-US" dirty="0" smtClean="0"/>
              <a:t>Program Director/ Assoc. Program Director</a:t>
            </a:r>
          </a:p>
          <a:p>
            <a:r>
              <a:rPr lang="en-US" dirty="0" smtClean="0"/>
              <a:t>Faculty </a:t>
            </a:r>
          </a:p>
          <a:p>
            <a:r>
              <a:rPr lang="en-US" dirty="0" smtClean="0"/>
              <a:t>Hospital Administration</a:t>
            </a:r>
          </a:p>
          <a:p>
            <a:r>
              <a:rPr lang="en-US" dirty="0" smtClean="0"/>
              <a:t>GME Office</a:t>
            </a:r>
          </a:p>
          <a:p>
            <a:r>
              <a:rPr lang="en-US" dirty="0" smtClean="0"/>
              <a:t>Program Coordinator</a:t>
            </a:r>
          </a:p>
        </p:txBody>
      </p:sp>
    </p:spTree>
    <p:extLst>
      <p:ext uri="{BB962C8B-B14F-4D97-AF65-F5344CB8AC3E}">
        <p14:creationId xmlns:p14="http://schemas.microsoft.com/office/powerpoint/2010/main" val="287424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4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Changes will occur from…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62308" cy="3508977"/>
          </a:xfrm>
        </p:spPr>
        <p:txBody>
          <a:bodyPr/>
          <a:lstStyle/>
          <a:p>
            <a:r>
              <a:rPr lang="en-US" dirty="0" smtClean="0"/>
              <a:t>ACGME</a:t>
            </a:r>
          </a:p>
          <a:p>
            <a:r>
              <a:rPr lang="en-US" dirty="0" smtClean="0"/>
              <a:t>New ACGME </a:t>
            </a:r>
            <a:r>
              <a:rPr lang="en-US" dirty="0" err="1" smtClean="0"/>
              <a:t>webADS</a:t>
            </a:r>
            <a:r>
              <a:rPr lang="en-US" dirty="0" smtClean="0"/>
              <a:t> survey</a:t>
            </a:r>
          </a:p>
          <a:p>
            <a:r>
              <a:rPr lang="en-US" dirty="0" smtClean="0"/>
              <a:t>Published Milestones</a:t>
            </a:r>
          </a:p>
          <a:p>
            <a:r>
              <a:rPr lang="en-US" dirty="0" smtClean="0"/>
              <a:t>New Institutional requirements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ACGME/AOA unified accreditation</a:t>
            </a:r>
          </a:p>
        </p:txBody>
      </p:sp>
    </p:spTree>
    <p:extLst>
      <p:ext uri="{BB962C8B-B14F-4D97-AF65-F5344CB8AC3E}">
        <p14:creationId xmlns:p14="http://schemas.microsoft.com/office/powerpoint/2010/main" val="26564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Self-Study &amp; Improvement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00200"/>
            <a:ext cx="7391400" cy="40038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ACGME self-study visits began July, 2014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Internal Reviews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longer required as of July, 2013, but may still be helpful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necessary for accreditation, but do if necessary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Tool for program improvement, NOT A PIF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Ongoing goal-setting for long-term: 3-5 years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 SWOT </a:t>
            </a:r>
            <a:r>
              <a:rPr lang="en-US" sz="1600" dirty="0" smtClean="0">
                <a:solidFill>
                  <a:schemeClr val="tx1"/>
                </a:solidFill>
              </a:rPr>
              <a:t>(strengths/weaknesses/opportunities/threats/stakeholders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Will discuss later in handout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 program outcome trends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Annual Program Review is REQUIRED!</a:t>
            </a:r>
          </a:p>
        </p:txBody>
      </p:sp>
    </p:spTree>
    <p:extLst>
      <p:ext uri="{BB962C8B-B14F-4D97-AF65-F5344CB8AC3E}">
        <p14:creationId xmlns:p14="http://schemas.microsoft.com/office/powerpoint/2010/main" val="183470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Self-Study &amp; Improvement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00200"/>
            <a:ext cx="7391400" cy="40038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ACGME self-study visits began July, 2014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Internal Reviews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longer required as of July, 2013, but may still be helpful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necessary for accreditation, but do if necessary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Tool for program improvement, NOT A PIF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Ongoing goal-setting for long-term: 3-5 years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 SWOT </a:t>
            </a:r>
            <a:r>
              <a:rPr lang="en-US" sz="1600" dirty="0" smtClean="0">
                <a:solidFill>
                  <a:schemeClr val="tx1"/>
                </a:solidFill>
              </a:rPr>
              <a:t>(strengths/weaknesses/opportunities/threats/stakeholders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Will discuss later in handout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 program outcome trends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Annual Program Review is REQUIRED!</a:t>
            </a:r>
          </a:p>
        </p:txBody>
      </p:sp>
    </p:spTree>
    <p:extLst>
      <p:ext uri="{BB962C8B-B14F-4D97-AF65-F5344CB8AC3E}">
        <p14:creationId xmlns:p14="http://schemas.microsoft.com/office/powerpoint/2010/main" val="147545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741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Self-Study &amp; Improvement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381000"/>
            <a:ext cx="6986588" cy="51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77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4947</TotalTime>
  <Words>1629</Words>
  <Application>Microsoft Office PowerPoint</Application>
  <PresentationFormat>On-screen Show (4:3)</PresentationFormat>
  <Paragraphs>269</Paragraphs>
  <Slides>30</Slides>
  <Notes>26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Austin</vt:lpstr>
      <vt:lpstr>Office Theme</vt:lpstr>
      <vt:lpstr>A Glimpse into an ACGME Next Accreditation System Site Visit – What to Expect and How to Prepare</vt:lpstr>
      <vt:lpstr>Objectives</vt:lpstr>
      <vt:lpstr>What are we leaving behind?</vt:lpstr>
      <vt:lpstr>New Accreditation System Changes</vt:lpstr>
      <vt:lpstr>Perspectives to Consider with NAS changes…</vt:lpstr>
      <vt:lpstr>Changes will occur from…</vt:lpstr>
      <vt:lpstr>Program Self-Study &amp; Improvement</vt:lpstr>
      <vt:lpstr>Program Self-Study &amp; Improvement</vt:lpstr>
      <vt:lpstr>Program Self-Study &amp; Improvement</vt:lpstr>
      <vt:lpstr>Program Self-Study &amp; Improvement</vt:lpstr>
      <vt:lpstr>PowerPoint Presentation</vt:lpstr>
      <vt:lpstr>Collecting Annual Data</vt:lpstr>
      <vt:lpstr>Preparing for Annual Data Collection</vt:lpstr>
      <vt:lpstr>Self-Study Visit: Why would we volunteer?</vt:lpstr>
      <vt:lpstr>Process</vt:lpstr>
      <vt:lpstr>Pre-Visit Data Requirements (see SWOT handout)</vt:lpstr>
      <vt:lpstr>Pre-Visit Scheduling</vt:lpstr>
      <vt:lpstr>Pre-Visit Meeting with Residents and Faculty</vt:lpstr>
      <vt:lpstr>Visit</vt:lpstr>
      <vt:lpstr>ACGME Report</vt:lpstr>
      <vt:lpstr>Takeaways</vt:lpstr>
      <vt:lpstr>Ecological Systems Model</vt:lpstr>
      <vt:lpstr>Takeaways</vt:lpstr>
      <vt:lpstr>Takeaways</vt:lpstr>
      <vt:lpstr>“To-Do” List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ACGME  Site Visit</dc:title>
  <dc:creator>Image</dc:creator>
  <cp:lastModifiedBy>King, Michael R</cp:lastModifiedBy>
  <cp:revision>43</cp:revision>
  <cp:lastPrinted>2014-09-24T16:07:36Z</cp:lastPrinted>
  <dcterms:created xsi:type="dcterms:W3CDTF">2014-08-05T18:21:43Z</dcterms:created>
  <dcterms:modified xsi:type="dcterms:W3CDTF">2015-01-30T17:02:23Z</dcterms:modified>
</cp:coreProperties>
</file>