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5" r:id="rId6"/>
    <p:sldId id="283" r:id="rId7"/>
    <p:sldId id="264" r:id="rId8"/>
    <p:sldId id="263" r:id="rId9"/>
    <p:sldId id="266" r:id="rId10"/>
    <p:sldId id="262" r:id="rId11"/>
    <p:sldId id="265" r:id="rId12"/>
    <p:sldId id="261" r:id="rId13"/>
    <p:sldId id="267" r:id="rId14"/>
    <p:sldId id="268" r:id="rId15"/>
    <p:sldId id="272" r:id="rId16"/>
    <p:sldId id="287" r:id="rId17"/>
    <p:sldId id="276" r:id="rId18"/>
    <p:sldId id="288" r:id="rId19"/>
    <p:sldId id="269" r:id="rId20"/>
    <p:sldId id="273" r:id="rId21"/>
    <p:sldId id="270" r:id="rId22"/>
    <p:sldId id="274" r:id="rId23"/>
    <p:sldId id="271" r:id="rId24"/>
    <p:sldId id="277" r:id="rId25"/>
    <p:sldId id="280" r:id="rId26"/>
    <p:sldId id="285" r:id="rId27"/>
    <p:sldId id="278" r:id="rId28"/>
    <p:sldId id="281" r:id="rId29"/>
    <p:sldId id="284" r:id="rId30"/>
    <p:sldId id="279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Mountain</a:t>
            </a:r>
            <a:r>
              <a:rPr lang="en-US" baseline="0" dirty="0" smtClean="0"/>
              <a:t> of Milestone Data</a:t>
            </a:r>
            <a:endParaRPr lang="en-US" dirty="0"/>
          </a:p>
        </c:rich>
      </c:tx>
      <c:overlay val="0"/>
      <c:spPr>
        <a:ln>
          <a:solidFill>
            <a:schemeClr val="tx2"/>
          </a:solidFill>
        </a:ln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points</c:v>
                </c:pt>
              </c:strCache>
            </c:strRef>
          </c:tx>
          <c:spPr>
            <a:ln w="28575">
              <a:noFill/>
            </a:ln>
          </c:spPr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72</c:v>
                </c:pt>
                <c:pt idx="2">
                  <c:v>432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11963448"/>
        <c:axId val="211963840"/>
      </c:areaChart>
      <c:catAx>
        <c:axId val="21196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963840"/>
        <c:crosses val="autoZero"/>
        <c:auto val="1"/>
        <c:lblAlgn val="ctr"/>
        <c:lblOffset val="100"/>
        <c:noMultiLvlLbl val="0"/>
      </c:catAx>
      <c:valAx>
        <c:axId val="211963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196344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Case log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CXR</c:v>
                </c:pt>
                <c:pt idx="1">
                  <c:v>MR brain</c:v>
                </c:pt>
                <c:pt idx="2">
                  <c:v>MR spine</c:v>
                </c:pt>
                <c:pt idx="3">
                  <c:v>Biopsy</c:v>
                </c:pt>
                <c:pt idx="4">
                  <c:v>MR limb</c:v>
                </c:pt>
                <c:pt idx="5">
                  <c:v>PET/CT</c:v>
                </c:pt>
                <c:pt idx="6">
                  <c:v>Abd US</c:v>
                </c:pt>
                <c:pt idx="7">
                  <c:v>CTA/MRA</c:v>
                </c:pt>
                <c:pt idx="8">
                  <c:v>Mammo</c:v>
                </c:pt>
                <c:pt idx="9">
                  <c:v>Body MR</c:v>
                </c:pt>
                <c:pt idx="10">
                  <c:v>Body CT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1900</c:v>
                </c:pt>
                <c:pt idx="1">
                  <c:v>110</c:v>
                </c:pt>
                <c:pt idx="2">
                  <c:v>60</c:v>
                </c:pt>
                <c:pt idx="3">
                  <c:v>25</c:v>
                </c:pt>
                <c:pt idx="4">
                  <c:v>20</c:v>
                </c:pt>
                <c:pt idx="5">
                  <c:v>30</c:v>
                </c:pt>
                <c:pt idx="6">
                  <c:v>350</c:v>
                </c:pt>
                <c:pt idx="7">
                  <c:v>100</c:v>
                </c:pt>
                <c:pt idx="8">
                  <c:v>300</c:v>
                </c:pt>
                <c:pt idx="9">
                  <c:v>20</c:v>
                </c:pt>
                <c:pt idx="10">
                  <c:v>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Sheet1!$A$2:$A$12</c:f>
              <c:strCache>
                <c:ptCount val="11"/>
                <c:pt idx="0">
                  <c:v>CXR</c:v>
                </c:pt>
                <c:pt idx="1">
                  <c:v>MR brain</c:v>
                </c:pt>
                <c:pt idx="2">
                  <c:v>MR spine</c:v>
                </c:pt>
                <c:pt idx="3">
                  <c:v>Biopsy</c:v>
                </c:pt>
                <c:pt idx="4">
                  <c:v>MR limb</c:v>
                </c:pt>
                <c:pt idx="5">
                  <c:v>PET/CT</c:v>
                </c:pt>
                <c:pt idx="6">
                  <c:v>Abd US</c:v>
                </c:pt>
                <c:pt idx="7">
                  <c:v>CTA/MRA</c:v>
                </c:pt>
                <c:pt idx="8">
                  <c:v>Mammo</c:v>
                </c:pt>
                <c:pt idx="9">
                  <c:v>Body MR</c:v>
                </c:pt>
                <c:pt idx="10">
                  <c:v>Body CT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800</c:v>
                </c:pt>
                <c:pt idx="1">
                  <c:v>250</c:v>
                </c:pt>
                <c:pt idx="2">
                  <c:v>190</c:v>
                </c:pt>
                <c:pt idx="3">
                  <c:v>110</c:v>
                </c:pt>
                <c:pt idx="4">
                  <c:v>78</c:v>
                </c:pt>
                <c:pt idx="5">
                  <c:v>98</c:v>
                </c:pt>
                <c:pt idx="6">
                  <c:v>900</c:v>
                </c:pt>
                <c:pt idx="7">
                  <c:v>220</c:v>
                </c:pt>
                <c:pt idx="8">
                  <c:v>45</c:v>
                </c:pt>
                <c:pt idx="9">
                  <c:v>15</c:v>
                </c:pt>
                <c:pt idx="10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0933376"/>
        <c:axId val="280933768"/>
      </c:barChart>
      <c:catAx>
        <c:axId val="2809333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80933768"/>
        <c:crosses val="autoZero"/>
        <c:auto val="1"/>
        <c:lblAlgn val="ctr"/>
        <c:lblOffset val="100"/>
        <c:noMultiLvlLbl val="0"/>
      </c:catAx>
      <c:valAx>
        <c:axId val="280933768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2809333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PBL2:</a:t>
            </a:r>
            <a:r>
              <a:rPr lang="en-US" sz="1100" baseline="0" dirty="0" smtClean="0"/>
              <a:t> Patient Safety</a:t>
            </a:r>
            <a:endParaRPr lang="en-US" sz="11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Sheet1!$A$2:$A$3</c:f>
              <c:strCache>
                <c:ptCount val="2"/>
                <c:pt idx="0">
                  <c:v>Project</c:v>
                </c:pt>
                <c:pt idx="1">
                  <c:v>Goal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934944"/>
        <c:axId val="280934552"/>
      </c:barChart>
      <c:valAx>
        <c:axId val="280934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80934944"/>
        <c:crosses val="autoZero"/>
        <c:crossBetween val="between"/>
      </c:valAx>
      <c:catAx>
        <c:axId val="280934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09345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PBL2:</a:t>
            </a:r>
            <a:r>
              <a:rPr lang="en-US" sz="1100" baseline="0" dirty="0" smtClean="0"/>
              <a:t> QI</a:t>
            </a:r>
            <a:endParaRPr lang="en-US" sz="11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Sheet1!$A$2:$A$3</c:f>
              <c:strCache>
                <c:ptCount val="2"/>
                <c:pt idx="0">
                  <c:v>Project</c:v>
                </c:pt>
                <c:pt idx="1">
                  <c:v>Goal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936120"/>
        <c:axId val="280935728"/>
      </c:barChart>
      <c:valAx>
        <c:axId val="280935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80936120"/>
        <c:crosses val="autoZero"/>
        <c:crossBetween val="between"/>
      </c:valAx>
      <c:catAx>
        <c:axId val="280936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093572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SBP2:</a:t>
            </a:r>
            <a:r>
              <a:rPr lang="en-US" sz="1100" baseline="0" dirty="0" smtClean="0"/>
              <a:t> HC Economics</a:t>
            </a:r>
            <a:endParaRPr lang="en-US" sz="11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Sheet1!$A$2:$A$3</c:f>
              <c:strCache>
                <c:ptCount val="2"/>
                <c:pt idx="0">
                  <c:v>Project</c:v>
                </c:pt>
                <c:pt idx="1">
                  <c:v>Goal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05472"/>
        <c:axId val="214505080"/>
      </c:barChart>
      <c:valAx>
        <c:axId val="214505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4505472"/>
        <c:crosses val="autoZero"/>
        <c:crossBetween val="between"/>
      </c:valAx>
      <c:catAx>
        <c:axId val="214505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45050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PCTS:</a:t>
            </a:r>
            <a:r>
              <a:rPr lang="en-US" sz="1100" baseline="0" dirty="0" smtClean="0"/>
              <a:t> </a:t>
            </a:r>
            <a:r>
              <a:rPr lang="en-US" sz="1100" dirty="0" smtClean="0"/>
              <a:t>1 Consultant</a:t>
            </a:r>
            <a:endParaRPr lang="en-US" sz="11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2.7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65408"/>
        <c:axId val="211965800"/>
      </c:lineChart>
      <c:catAx>
        <c:axId val="211965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11965800"/>
        <c:crosses val="autoZero"/>
        <c:auto val="1"/>
        <c:lblAlgn val="ctr"/>
        <c:lblOffset val="100"/>
        <c:noMultiLvlLbl val="0"/>
      </c:catAx>
      <c:valAx>
        <c:axId val="211965800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11965408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en-US" sz="900" dirty="0" smtClean="0"/>
              <a:t>PROF1:</a:t>
            </a:r>
            <a:r>
              <a:rPr lang="en-US" sz="900" baseline="0" dirty="0" smtClean="0"/>
              <a:t> Professionalism</a:t>
            </a:r>
            <a:endParaRPr lang="en-US" sz="9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2.7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63632"/>
        <c:axId val="214064024"/>
      </c:lineChart>
      <c:catAx>
        <c:axId val="214063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14064024"/>
        <c:crosses val="autoZero"/>
        <c:auto val="1"/>
        <c:lblAlgn val="ctr"/>
        <c:lblOffset val="100"/>
        <c:noMultiLvlLbl val="0"/>
      </c:catAx>
      <c:valAx>
        <c:axId val="214064024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14063632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PCTS:</a:t>
            </a:r>
            <a:r>
              <a:rPr lang="en-US" sz="1100" baseline="0" dirty="0" smtClean="0"/>
              <a:t> </a:t>
            </a:r>
            <a:r>
              <a:rPr lang="en-US" sz="1100" dirty="0" smtClean="0"/>
              <a:t>1 Procedures</a:t>
            </a:r>
            <a:endParaRPr lang="en-US" sz="11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2.7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64808"/>
        <c:axId val="214065200"/>
      </c:lineChart>
      <c:catAx>
        <c:axId val="214064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14065200"/>
        <c:crosses val="autoZero"/>
        <c:auto val="1"/>
        <c:lblAlgn val="ctr"/>
        <c:lblOffset val="100"/>
        <c:noMultiLvlLbl val="0"/>
      </c:catAx>
      <c:valAx>
        <c:axId val="214065200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14064808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MK1:</a:t>
            </a:r>
            <a:r>
              <a:rPr lang="en-US" sz="1100" baseline="0" dirty="0" smtClean="0"/>
              <a:t> Protocoling</a:t>
            </a:r>
            <a:endParaRPr lang="en-US" sz="11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2.7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65984"/>
        <c:axId val="214066376"/>
      </c:lineChart>
      <c:catAx>
        <c:axId val="214065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14066376"/>
        <c:crosses val="autoZero"/>
        <c:auto val="1"/>
        <c:lblAlgn val="ctr"/>
        <c:lblOffset val="100"/>
        <c:noMultiLvlLbl val="0"/>
      </c:catAx>
      <c:valAx>
        <c:axId val="214066376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14065984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MK2:</a:t>
            </a:r>
            <a:r>
              <a:rPr lang="en-US" sz="1100" baseline="0" dirty="0" smtClean="0"/>
              <a:t> Interpret</a:t>
            </a:r>
            <a:endParaRPr lang="en-US" sz="11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2.7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43648"/>
        <c:axId val="214244040"/>
      </c:lineChart>
      <c:catAx>
        <c:axId val="214243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14244040"/>
        <c:crosses val="autoZero"/>
        <c:auto val="1"/>
        <c:lblAlgn val="ctr"/>
        <c:lblOffset val="100"/>
        <c:noMultiLvlLbl val="0"/>
      </c:catAx>
      <c:valAx>
        <c:axId val="214244040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14243648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700" dirty="0" smtClean="0"/>
              <a:t>ICS2: Team Communication</a:t>
            </a:r>
            <a:endParaRPr lang="en-US" sz="7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2.7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44824"/>
        <c:axId val="214245216"/>
      </c:lineChart>
      <c:catAx>
        <c:axId val="214244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14245216"/>
        <c:crosses val="autoZero"/>
        <c:auto val="1"/>
        <c:lblAlgn val="ctr"/>
        <c:lblOffset val="100"/>
        <c:noMultiLvlLbl val="0"/>
      </c:catAx>
      <c:valAx>
        <c:axId val="214245216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14244824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PBL2:</a:t>
            </a:r>
            <a:r>
              <a:rPr lang="en-US" sz="1100" baseline="0" dirty="0" smtClean="0"/>
              <a:t> Self Learning</a:t>
            </a:r>
            <a:endParaRPr lang="en-US" sz="11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Sheet1!$A$2:$A$3</c:f>
              <c:strCache>
                <c:ptCount val="2"/>
                <c:pt idx="0">
                  <c:v>Project</c:v>
                </c:pt>
                <c:pt idx="1">
                  <c:v>Goal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46392"/>
        <c:axId val="214246000"/>
      </c:barChart>
      <c:valAx>
        <c:axId val="2142460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4246392"/>
        <c:crosses val="autoZero"/>
        <c:crossBetween val="between"/>
      </c:valAx>
      <c:catAx>
        <c:axId val="214246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42460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en-US" sz="900" dirty="0" smtClean="0"/>
              <a:t>ICS1: Pt Communication</a:t>
            </a:r>
            <a:endParaRPr lang="en-US" sz="9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Block 1</c:v>
                </c:pt>
                <c:pt idx="1">
                  <c:v>Block 2</c:v>
                </c:pt>
                <c:pt idx="2">
                  <c:v>Block 3</c:v>
                </c:pt>
                <c:pt idx="3">
                  <c:v>Block 4</c:v>
                </c:pt>
                <c:pt idx="4">
                  <c:v>Block 5</c:v>
                </c:pt>
                <c:pt idx="5">
                  <c:v>Block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2.7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47176"/>
        <c:axId val="280932592"/>
      </c:lineChart>
      <c:catAx>
        <c:axId val="214247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80932592"/>
        <c:crosses val="autoZero"/>
        <c:auto val="1"/>
        <c:lblAlgn val="ctr"/>
        <c:lblOffset val="100"/>
        <c:noMultiLvlLbl val="0"/>
      </c:catAx>
      <c:valAx>
        <c:axId val="280932592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14247176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4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6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4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6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6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5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2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4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1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3A3A-76A9-493E-A05F-75CFA980584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361E3-97F0-43D0-98A1-FD4BEA974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chart" Target="../charts/chart13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12" Type="http://schemas.openxmlformats.org/officeDocument/2006/relationships/chart" Target="../charts/chart1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Milestone Mountains into Molehills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The ACGME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plan:  It was perfect in my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19650"/>
            <a:ext cx="8610600" cy="17335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Implement Monthly - MILESTONE EVALUATION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Educate the faculty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344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expected result…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4495800"/>
          </a:xfrm>
        </p:spPr>
        <p:txBody>
          <a:bodyPr/>
          <a:lstStyle/>
          <a:p>
            <a:r>
              <a:rPr lang="en-US" dirty="0" smtClean="0"/>
              <a:t>Efficient </a:t>
            </a:r>
          </a:p>
          <a:p>
            <a:pPr lvl="1"/>
            <a:r>
              <a:rPr lang="en-US" dirty="0" smtClean="0"/>
              <a:t>Faculty evaluations</a:t>
            </a:r>
          </a:p>
          <a:p>
            <a:endParaRPr lang="en-US" dirty="0"/>
          </a:p>
          <a:p>
            <a:r>
              <a:rPr lang="en-US" dirty="0" smtClean="0"/>
              <a:t>Easy</a:t>
            </a:r>
          </a:p>
          <a:p>
            <a:pPr lvl="1"/>
            <a:r>
              <a:rPr lang="en-US" dirty="0" smtClean="0"/>
              <a:t>Data Extraction</a:t>
            </a:r>
          </a:p>
          <a:p>
            <a:pPr lvl="1"/>
            <a:r>
              <a:rPr lang="en-US" dirty="0" smtClean="0"/>
              <a:t>Evaluations matched to the “Milestones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102" name="Picture 6" descr="C:\Users\tkumm\AppData\Local\Microsoft\Windows\Temporary Internet Files\Content.IE5\UV977G97\thumb-up-silhouett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91041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Faculty fell into old habits:</a:t>
            </a:r>
          </a:p>
          <a:p>
            <a:endParaRPr lang="en-US" dirty="0"/>
          </a:p>
          <a:p>
            <a:r>
              <a:rPr lang="en-US" dirty="0" smtClean="0"/>
              <a:t>The “beginner” to “expert” concept was not uniformly embraced</a:t>
            </a:r>
          </a:p>
          <a:p>
            <a:endParaRPr lang="en-US" dirty="0"/>
          </a:p>
          <a:p>
            <a:r>
              <a:rPr lang="en-US" dirty="0" smtClean="0"/>
              <a:t>“N/A” response was far too frequent</a:t>
            </a:r>
          </a:p>
          <a:p>
            <a:endParaRPr lang="en-US" dirty="0"/>
          </a:p>
          <a:p>
            <a:r>
              <a:rPr lang="en-US" dirty="0" smtClean="0"/>
              <a:t>Feedback was not positive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46" y="1600200"/>
            <a:ext cx="3490959" cy="46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evaluations,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50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Reviewed results with to the CCC</a:t>
            </a:r>
          </a:p>
          <a:p>
            <a:endParaRPr lang="en-US" dirty="0"/>
          </a:p>
          <a:p>
            <a:r>
              <a:rPr lang="en-US" dirty="0" smtClean="0"/>
              <a:t>Updated evaluations with milestone-</a:t>
            </a:r>
            <a:r>
              <a:rPr lang="en-US" i="1" dirty="0" smtClean="0"/>
              <a:t>ish</a:t>
            </a:r>
            <a:r>
              <a:rPr lang="en-US" dirty="0" smtClean="0"/>
              <a:t> questions </a:t>
            </a:r>
          </a:p>
          <a:p>
            <a:pPr lvl="1"/>
            <a:r>
              <a:rPr lang="en-US" dirty="0" smtClean="0"/>
              <a:t>Applicable </a:t>
            </a:r>
          </a:p>
          <a:p>
            <a:pPr lvl="1"/>
            <a:r>
              <a:rPr lang="en-US" dirty="0" smtClean="0"/>
              <a:t>More like prior form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48" y="1600200"/>
            <a:ext cx="414456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Innovations &amp; Milestones 2.0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5033646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4876800"/>
            <a:ext cx="2667000" cy="114299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Milestone “mapping”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9918"/>
            <a:ext cx="2667000" cy="1142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Evaluation “reports”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Reports in 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Evaluation reports</a:t>
            </a:r>
          </a:p>
          <a:p>
            <a:endParaRPr lang="en-US" dirty="0"/>
          </a:p>
          <a:p>
            <a:r>
              <a:rPr lang="en-US" dirty="0" smtClean="0"/>
              <a:t>Text display of evaluation reports</a:t>
            </a:r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895600" cy="35142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Using evaluation reports to distill data</a:t>
            </a:r>
          </a:p>
          <a:p>
            <a:endParaRPr lang="en-US" dirty="0"/>
          </a:p>
          <a:p>
            <a:r>
              <a:rPr lang="en-US" dirty="0" smtClean="0"/>
              <a:t>Summary of rotation evaluation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reports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17800" r="65446"/>
          <a:stretch/>
        </p:blipFill>
        <p:spPr bwMode="auto">
          <a:xfrm>
            <a:off x="4800600" y="1615736"/>
            <a:ext cx="3780934" cy="4175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r="73829" b="20846"/>
          <a:stretch/>
        </p:blipFill>
        <p:spPr bwMode="auto">
          <a:xfrm>
            <a:off x="457200" y="1950868"/>
            <a:ext cx="3843951" cy="3505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0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 and Cons of Evaluation reports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Very easy to use</a:t>
            </a:r>
          </a:p>
          <a:p>
            <a:endParaRPr lang="en-US" dirty="0"/>
          </a:p>
          <a:p>
            <a:r>
              <a:rPr lang="en-US" dirty="0" smtClean="0"/>
              <a:t>No set up</a:t>
            </a:r>
          </a:p>
          <a:p>
            <a:endParaRPr lang="en-US" dirty="0"/>
          </a:p>
          <a:p>
            <a:r>
              <a:rPr lang="en-US" dirty="0" smtClean="0"/>
              <a:t>Easy to understand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“trend” data</a:t>
            </a:r>
          </a:p>
          <a:p>
            <a:endParaRPr lang="en-US" dirty="0"/>
          </a:p>
          <a:p>
            <a:r>
              <a:rPr lang="en-US" dirty="0" smtClean="0"/>
              <a:t>Printouts usually required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3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“Milestone”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Evaluation questionnaire function</a:t>
            </a:r>
          </a:p>
          <a:p>
            <a:pPr lvl="1"/>
            <a:r>
              <a:rPr lang="en-US" dirty="0" smtClean="0"/>
              <a:t>Matches or “maps”</a:t>
            </a:r>
          </a:p>
          <a:p>
            <a:pPr lvl="1"/>
            <a:r>
              <a:rPr lang="en-US" dirty="0" smtClean="0"/>
              <a:t>Evaluation questions to milestone summary data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Understand the “volume” of data with milestone assessment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Review successes/failures with Milestone data management experience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Assess methods to increase efficient presentation of milestone data to your CCC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99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36"/>
          <a:stretch/>
        </p:blipFill>
        <p:spPr bwMode="auto">
          <a:xfrm>
            <a:off x="457200" y="1523999"/>
            <a:ext cx="5867400" cy="48218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6705600" y="3934939"/>
            <a:ext cx="2057400" cy="1627661"/>
          </a:xfrm>
          <a:prstGeom prst="borderCallout1">
            <a:avLst>
              <a:gd name="adj1" fmla="val 49839"/>
              <a:gd name="adj2" fmla="val -6607"/>
              <a:gd name="adj3" fmla="val 83593"/>
              <a:gd name="adj4" fmla="val -139735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9900" y="428710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of the evaluation scores for the resident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6591300" y="2057400"/>
            <a:ext cx="2057400" cy="1627661"/>
          </a:xfrm>
          <a:prstGeom prst="borderCallout1">
            <a:avLst>
              <a:gd name="adj1" fmla="val 49839"/>
              <a:gd name="adj2" fmla="val -6607"/>
              <a:gd name="adj3" fmla="val 71356"/>
              <a:gd name="adj4" fmla="val -148536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1636" y="240956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for recording the milestone </a:t>
            </a:r>
            <a:r>
              <a:rPr lang="en-US" dirty="0"/>
              <a:t>s</a:t>
            </a:r>
            <a:r>
              <a:rPr lang="en-US" dirty="0" smtClean="0"/>
              <a:t>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mapping in NI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“Built in” to new innovations</a:t>
            </a:r>
          </a:p>
          <a:p>
            <a:endParaRPr lang="en-US" sz="2800" dirty="0" smtClean="0"/>
          </a:p>
          <a:p>
            <a:r>
              <a:rPr lang="en-US" sz="2800" dirty="0" smtClean="0"/>
              <a:t>Graph display of rotation scores</a:t>
            </a:r>
          </a:p>
          <a:p>
            <a:pPr lvl="1"/>
            <a:r>
              <a:rPr lang="en-US" dirty="0" smtClean="0"/>
              <a:t>Some basic trend data</a:t>
            </a:r>
          </a:p>
          <a:p>
            <a:endParaRPr lang="en-US" sz="2800" dirty="0" smtClean="0"/>
          </a:p>
          <a:p>
            <a:r>
              <a:rPr lang="en-US" sz="2800" dirty="0" smtClean="0"/>
              <a:t>Comments displayed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/>
              <a:t>“Click” heavy</a:t>
            </a:r>
          </a:p>
          <a:p>
            <a:endParaRPr lang="en-US" sz="2800" dirty="0"/>
          </a:p>
          <a:p>
            <a:r>
              <a:rPr lang="en-US" sz="2800" dirty="0" smtClean="0"/>
              <a:t>Lacking some efficiency</a:t>
            </a:r>
          </a:p>
          <a:p>
            <a:endParaRPr lang="en-US" sz="2800" dirty="0"/>
          </a:p>
          <a:p>
            <a:r>
              <a:rPr lang="en-US" sz="2800" dirty="0" smtClean="0"/>
              <a:t>Missing</a:t>
            </a:r>
          </a:p>
          <a:p>
            <a:pPr lvl="1"/>
            <a:r>
              <a:rPr lang="en-US" sz="2400" dirty="0" smtClean="0"/>
              <a:t>Logs</a:t>
            </a:r>
          </a:p>
          <a:p>
            <a:pPr lvl="1"/>
            <a:r>
              <a:rPr lang="en-US" sz="2400" dirty="0" smtClean="0"/>
              <a:t>Research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your goal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data display and distribution</a:t>
            </a:r>
          </a:p>
          <a:p>
            <a:endParaRPr lang="en-US" dirty="0"/>
          </a:p>
          <a:p>
            <a:r>
              <a:rPr lang="en-US" dirty="0" smtClean="0"/>
              <a:t>Getting the data to the CCC </a:t>
            </a:r>
          </a:p>
          <a:p>
            <a:pPr lvl="1"/>
            <a:r>
              <a:rPr lang="en-US" dirty="0" smtClean="0"/>
              <a:t>Organized</a:t>
            </a:r>
          </a:p>
          <a:p>
            <a:pPr lvl="1"/>
            <a:r>
              <a:rPr lang="en-US" dirty="0" smtClean="0"/>
              <a:t>Trend evaluation</a:t>
            </a:r>
          </a:p>
          <a:p>
            <a:pPr lvl="1"/>
            <a:r>
              <a:rPr lang="en-US" dirty="0" smtClean="0"/>
              <a:t>Identification of outliers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3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Aspirational 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449580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Maximizing efficiency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Getting the Milestone data into “one page”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33600"/>
            <a:ext cx="3860800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3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What is a Dashboard</a:t>
            </a:r>
          </a:p>
          <a:p>
            <a:endParaRPr lang="en-US" dirty="0"/>
          </a:p>
          <a:p>
            <a:r>
              <a:rPr lang="en-US" dirty="0" smtClean="0"/>
              <a:t>“an easy to read, often single page, real time user interface showing the graphical presentation of key performance indicators”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276600" cy="4221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3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concept in dashboard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data to a graph</a:t>
            </a:r>
          </a:p>
          <a:p>
            <a:endParaRPr lang="en-US" dirty="0"/>
          </a:p>
          <a:p>
            <a:r>
              <a:rPr lang="en-US" dirty="0" smtClean="0"/>
              <a:t>Put the most important data on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0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“dashboarding”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Efficient review of key data</a:t>
            </a:r>
          </a:p>
          <a:p>
            <a:endParaRPr lang="en-US" dirty="0"/>
          </a:p>
          <a:p>
            <a:r>
              <a:rPr lang="en-US" dirty="0" smtClean="0"/>
              <a:t>One page</a:t>
            </a:r>
          </a:p>
          <a:p>
            <a:endParaRPr lang="en-US" dirty="0"/>
          </a:p>
          <a:p>
            <a:r>
              <a:rPr lang="en-US" dirty="0" smtClean="0"/>
              <a:t>Flexibility to fit your needs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Set up is tedious</a:t>
            </a:r>
          </a:p>
          <a:p>
            <a:endParaRPr lang="en-US" dirty="0"/>
          </a:p>
          <a:p>
            <a:r>
              <a:rPr lang="en-US" dirty="0" smtClean="0"/>
              <a:t>Finding the right display method is tough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65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a dashboard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You will need: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Excel</a:t>
            </a:r>
          </a:p>
          <a:p>
            <a:endParaRPr lang="en-US" dirty="0"/>
          </a:p>
          <a:p>
            <a:r>
              <a:rPr lang="en-US" dirty="0" smtClean="0"/>
              <a:t>Google forms/charts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505200" cy="3505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00400" y="2819400"/>
            <a:ext cx="5562600" cy="3708400"/>
            <a:chOff x="1752600" y="2819400"/>
            <a:chExt cx="5562600" cy="3708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819400"/>
              <a:ext cx="5562600" cy="370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981200" y="4381905"/>
              <a:ext cx="5029200" cy="1215717"/>
              <a:chOff x="1981200" y="4381905"/>
              <a:chExt cx="5029200" cy="121571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81200" y="4673600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EVALS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48100" y="4381905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LOGS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638800" y="4643515"/>
                <a:ext cx="1371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Tests</a:t>
                </a:r>
              </a:p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Metrics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Take your CCC notes/charts/papers</a:t>
            </a:r>
          </a:p>
          <a:p>
            <a:r>
              <a:rPr lang="en-US" dirty="0" smtClean="0"/>
              <a:t>Determine Key performance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65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453048"/>
              </p:ext>
            </p:extLst>
          </p:nvPr>
        </p:nvGraphicFramePr>
        <p:xfrm>
          <a:off x="304800" y="609600"/>
          <a:ext cx="1524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268042"/>
              </p:ext>
            </p:extLst>
          </p:nvPr>
        </p:nvGraphicFramePr>
        <p:xfrm>
          <a:off x="304800" y="2057400"/>
          <a:ext cx="1524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112581"/>
              </p:ext>
            </p:extLst>
          </p:nvPr>
        </p:nvGraphicFramePr>
        <p:xfrm>
          <a:off x="1828800" y="609600"/>
          <a:ext cx="1524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114237"/>
              </p:ext>
            </p:extLst>
          </p:nvPr>
        </p:nvGraphicFramePr>
        <p:xfrm>
          <a:off x="3352800" y="609600"/>
          <a:ext cx="1524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30951"/>
              </p:ext>
            </p:extLst>
          </p:nvPr>
        </p:nvGraphicFramePr>
        <p:xfrm>
          <a:off x="4876800" y="609600"/>
          <a:ext cx="1524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881175"/>
              </p:ext>
            </p:extLst>
          </p:nvPr>
        </p:nvGraphicFramePr>
        <p:xfrm>
          <a:off x="3352800" y="2057400"/>
          <a:ext cx="1524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55831"/>
              </p:ext>
            </p:extLst>
          </p:nvPr>
        </p:nvGraphicFramePr>
        <p:xfrm>
          <a:off x="304800" y="3913288"/>
          <a:ext cx="22098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496704"/>
              </p:ext>
            </p:extLst>
          </p:nvPr>
        </p:nvGraphicFramePr>
        <p:xfrm>
          <a:off x="1829540" y="2057400"/>
          <a:ext cx="1524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324203479"/>
              </p:ext>
            </p:extLst>
          </p:nvPr>
        </p:nvGraphicFramePr>
        <p:xfrm>
          <a:off x="6477000" y="609600"/>
          <a:ext cx="2438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04800" y="228600"/>
            <a:ext cx="45720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Milestone:  Rotation evaluation indicators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4800" y="3543956"/>
            <a:ext cx="45720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Milestone:  Project/Module completion</a:t>
            </a:r>
            <a:endParaRPr lang="en-US" dirty="0"/>
          </a:p>
        </p:txBody>
      </p:sp>
      <p:graphicFrame>
        <p:nvGraphicFramePr>
          <p:cNvPr id="3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001414"/>
              </p:ext>
            </p:extLst>
          </p:nvPr>
        </p:nvGraphicFramePr>
        <p:xfrm>
          <a:off x="2667000" y="4953000"/>
          <a:ext cx="22098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060636"/>
              </p:ext>
            </p:extLst>
          </p:nvPr>
        </p:nvGraphicFramePr>
        <p:xfrm>
          <a:off x="304800" y="4953000"/>
          <a:ext cx="22098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954575"/>
              </p:ext>
            </p:extLst>
          </p:nvPr>
        </p:nvGraphicFramePr>
        <p:xfrm>
          <a:off x="2667000" y="3913288"/>
          <a:ext cx="22098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4468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In the beginning</a:t>
            </a:r>
          </a:p>
          <a:p>
            <a:endParaRPr lang="en-US" dirty="0"/>
          </a:p>
          <a:p>
            <a:r>
              <a:rPr lang="en-US" dirty="0" smtClean="0"/>
              <a:t>There were 12….</a:t>
            </a:r>
          </a:p>
          <a:p>
            <a:endParaRPr lang="en-US" dirty="0"/>
          </a:p>
          <a:p>
            <a:r>
              <a:rPr lang="en-US" dirty="0" smtClean="0"/>
              <a:t>Just 12.</a:t>
            </a:r>
          </a:p>
          <a:p>
            <a:endParaRPr lang="en-US" dirty="0"/>
          </a:p>
          <a:p>
            <a:r>
              <a:rPr lang="en-US" dirty="0" smtClean="0"/>
              <a:t>Very simple (said the Radiology RRC)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362200"/>
            <a:ext cx="427289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Good Book</a:t>
            </a:r>
          </a:p>
          <a:p>
            <a:pPr lvl="1"/>
            <a:r>
              <a:rPr lang="en-US" dirty="0" smtClean="0"/>
              <a:t>Information Dashboard Design</a:t>
            </a:r>
          </a:p>
          <a:p>
            <a:pPr lvl="2"/>
            <a:r>
              <a:rPr lang="en-US" dirty="0" smtClean="0"/>
              <a:t>Stephen Few</a:t>
            </a:r>
          </a:p>
          <a:p>
            <a:pPr lvl="2"/>
            <a:r>
              <a:rPr lang="en-US" dirty="0" smtClean="0"/>
              <a:t>Dashboard design optimization</a:t>
            </a:r>
          </a:p>
          <a:p>
            <a:pPr lvl="2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399"/>
            <a:ext cx="3276600" cy="4221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25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 milestone management</a:t>
            </a:r>
          </a:p>
          <a:p>
            <a:pPr lvl="1"/>
            <a:r>
              <a:rPr lang="en-US" dirty="0" smtClean="0"/>
              <a:t>Still a learning process at this point</a:t>
            </a:r>
          </a:p>
          <a:p>
            <a:pPr lvl="1"/>
            <a:endParaRPr lang="en-US" dirty="0"/>
          </a:p>
          <a:p>
            <a:r>
              <a:rPr lang="en-US" dirty="0" smtClean="0"/>
              <a:t>Tools are available to make the data</a:t>
            </a:r>
          </a:p>
          <a:p>
            <a:pPr lvl="1"/>
            <a:r>
              <a:rPr lang="en-US" dirty="0" smtClean="0"/>
              <a:t>Manageable</a:t>
            </a:r>
          </a:p>
          <a:p>
            <a:pPr lvl="1"/>
            <a:r>
              <a:rPr lang="en-US" dirty="0" smtClean="0"/>
              <a:t>Interpretable</a:t>
            </a:r>
          </a:p>
          <a:p>
            <a:pPr lvl="1"/>
            <a:r>
              <a:rPr lang="en-US" dirty="0" smtClean="0"/>
              <a:t>Customizable for your CCC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4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is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Doing the math</a:t>
            </a:r>
          </a:p>
          <a:p>
            <a:endParaRPr lang="en-US" dirty="0"/>
          </a:p>
          <a:p>
            <a:r>
              <a:rPr lang="en-US" dirty="0" smtClean="0"/>
              <a:t>12 Milestone sections</a:t>
            </a:r>
          </a:p>
          <a:p>
            <a:r>
              <a:rPr lang="en-US" dirty="0" smtClean="0"/>
              <a:t>6 rotations </a:t>
            </a:r>
          </a:p>
          <a:p>
            <a:r>
              <a:rPr lang="en-US" dirty="0" smtClean="0"/>
              <a:t>At least 6 evaluators</a:t>
            </a:r>
          </a:p>
          <a:p>
            <a:endParaRPr lang="en-US" dirty="0"/>
          </a:p>
          <a:p>
            <a:r>
              <a:rPr lang="en-US" dirty="0" smtClean="0"/>
              <a:t>Compound this by </a:t>
            </a:r>
          </a:p>
          <a:p>
            <a:pPr lvl="1"/>
            <a:r>
              <a:rPr lang="en-US" dirty="0" smtClean="0"/>
              <a:t>32 residents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46137163"/>
              </p:ext>
            </p:extLst>
          </p:nvPr>
        </p:nvGraphicFramePr>
        <p:xfrm>
          <a:off x="4648200" y="1447800"/>
          <a:ext cx="411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4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“Milestone”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1"/>
            <a:ext cx="46482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Challenges for all Program Directors:</a:t>
            </a:r>
          </a:p>
          <a:p>
            <a:pPr lvl="1"/>
            <a:r>
              <a:rPr lang="en-US" dirty="0" smtClean="0"/>
              <a:t>Lots of data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Not much time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CCC members</a:t>
            </a:r>
          </a:p>
          <a:p>
            <a:pPr lvl="2"/>
            <a:r>
              <a:rPr lang="en-US" dirty="0" smtClean="0"/>
              <a:t>Volunteers</a:t>
            </a:r>
          </a:p>
          <a:p>
            <a:pPr lvl="2"/>
            <a:r>
              <a:rPr lang="en-US" dirty="0" smtClean="0"/>
              <a:t>Incentives (or lack thereof)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0" y="1828800"/>
            <a:ext cx="3962400" cy="416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1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where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Residency data management system</a:t>
            </a:r>
          </a:p>
          <a:p>
            <a:endParaRPr lang="en-US" dirty="0"/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Clearinghouse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921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34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Diving into New Innovations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05600" cy="502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4196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 set out to find… the EFFICIENT MILESTONE EVALUATION…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initial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9871" y="3952207"/>
            <a:ext cx="5181601" cy="25853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MONTHLY EVALS =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MILESTONES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73" y="1295400"/>
            <a:ext cx="5181600" cy="265680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Subcompetency function in Questionnaire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0"/>
            <a:ext cx="2971800" cy="4525963"/>
          </a:xfrm>
        </p:spPr>
        <p:txBody>
          <a:bodyPr/>
          <a:lstStyle/>
          <a:p>
            <a:r>
              <a:rPr lang="en-US" dirty="0" smtClean="0"/>
              <a:t>Effectively – turning the “milestones” into evaluation questions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0" y="-1571625"/>
            <a:ext cx="515547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0" y="-1571625"/>
            <a:ext cx="515547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2"/>
          <a:stretch/>
        </p:blipFill>
        <p:spPr bwMode="auto">
          <a:xfrm>
            <a:off x="457200" y="1676399"/>
            <a:ext cx="5181600" cy="424905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0" y="-1571625"/>
            <a:ext cx="515547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0" y="-1571625"/>
            <a:ext cx="515547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0"/>
          <a:stretch/>
        </p:blipFill>
        <p:spPr bwMode="auto">
          <a:xfrm>
            <a:off x="457200" y="1676398"/>
            <a:ext cx="5181600" cy="425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5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617</Words>
  <Application>Microsoft Office PowerPoint</Application>
  <PresentationFormat>On-screen Show (4:3)</PresentationFormat>
  <Paragraphs>193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Making Milestone Mountains into Molehills</vt:lpstr>
      <vt:lpstr>Overview and Objectives</vt:lpstr>
      <vt:lpstr>Into the milestones</vt:lpstr>
      <vt:lpstr>Or is it…</vt:lpstr>
      <vt:lpstr>Managing the “Milestone” data</vt:lpstr>
      <vt:lpstr>So, where to start</vt:lpstr>
      <vt:lpstr>Diving into New Innovations</vt:lpstr>
      <vt:lpstr>My initial solution</vt:lpstr>
      <vt:lpstr>Subcompetency function in Questionnaire Builder</vt:lpstr>
      <vt:lpstr>The plan:  It was perfect in my mind</vt:lpstr>
      <vt:lpstr>The expected result…</vt:lpstr>
      <vt:lpstr>The reality…</vt:lpstr>
      <vt:lpstr>Milestone evaluations, 2.0</vt:lpstr>
      <vt:lpstr>New Innovations &amp; Milestones 2.0</vt:lpstr>
      <vt:lpstr>Evaluation Reports in NI</vt:lpstr>
      <vt:lpstr>Evaluation reports</vt:lpstr>
      <vt:lpstr>Evaluation reports</vt:lpstr>
      <vt:lpstr>Pros and Cons of Evaluation reports</vt:lpstr>
      <vt:lpstr>What is “Milestone” mapping</vt:lpstr>
      <vt:lpstr>PowerPoint Presentation</vt:lpstr>
      <vt:lpstr>Question mapping in NI</vt:lpstr>
      <vt:lpstr>So what is your goal</vt:lpstr>
      <vt:lpstr>Aspirational goals</vt:lpstr>
      <vt:lpstr>Dashboards</vt:lpstr>
      <vt:lpstr>Basic concept in dashboard design</vt:lpstr>
      <vt:lpstr>Pros and Cons of “dashboarding”</vt:lpstr>
      <vt:lpstr>How to build a dashboard</vt:lpstr>
      <vt:lpstr>Where to start?</vt:lpstr>
      <vt:lpstr>PowerPoint Presentation</vt:lpstr>
      <vt:lpstr>Dashboard help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Milestone Mountains into Molehills</dc:title>
  <dc:creator>Kumm, Todd</dc:creator>
  <cp:lastModifiedBy>Fioramonte, Amy</cp:lastModifiedBy>
  <cp:revision>22</cp:revision>
  <dcterms:created xsi:type="dcterms:W3CDTF">2015-01-29T01:26:29Z</dcterms:created>
  <dcterms:modified xsi:type="dcterms:W3CDTF">2015-04-23T22:12:01Z</dcterms:modified>
</cp:coreProperties>
</file>