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418" r:id="rId2"/>
    <p:sldId id="263" r:id="rId3"/>
    <p:sldId id="405" r:id="rId4"/>
    <p:sldId id="275" r:id="rId5"/>
    <p:sldId id="389" r:id="rId6"/>
    <p:sldId id="392" r:id="rId7"/>
    <p:sldId id="385" r:id="rId8"/>
    <p:sldId id="386" r:id="rId9"/>
    <p:sldId id="426" r:id="rId10"/>
    <p:sldId id="444" r:id="rId11"/>
    <p:sldId id="427" r:id="rId12"/>
    <p:sldId id="428" r:id="rId13"/>
    <p:sldId id="429" r:id="rId14"/>
    <p:sldId id="430" r:id="rId15"/>
    <p:sldId id="431" r:id="rId16"/>
    <p:sldId id="432" r:id="rId17"/>
    <p:sldId id="433" r:id="rId18"/>
    <p:sldId id="435" r:id="rId19"/>
    <p:sldId id="434" r:id="rId20"/>
    <p:sldId id="436" r:id="rId21"/>
    <p:sldId id="445" r:id="rId22"/>
    <p:sldId id="446" r:id="rId23"/>
    <p:sldId id="441" r:id="rId24"/>
    <p:sldId id="442" r:id="rId25"/>
    <p:sldId id="443" r:id="rId26"/>
    <p:sldId id="440" r:id="rId27"/>
    <p:sldId id="35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A504F0-0677-4C49-825A-68FC5D4C98D1}">
          <p14:sldIdLst>
            <p14:sldId id="418"/>
            <p14:sldId id="263"/>
            <p14:sldId id="405"/>
            <p14:sldId id="275"/>
          </p14:sldIdLst>
        </p14:section>
        <p14:section name="Untitled Section" id="{2CA0348D-88E3-4C31-9658-D0EF2B8B47EA}">
          <p14:sldIdLst>
            <p14:sldId id="389"/>
            <p14:sldId id="392"/>
            <p14:sldId id="385"/>
            <p14:sldId id="386"/>
            <p14:sldId id="426"/>
            <p14:sldId id="444"/>
            <p14:sldId id="427"/>
            <p14:sldId id="428"/>
            <p14:sldId id="429"/>
            <p14:sldId id="430"/>
            <p14:sldId id="431"/>
            <p14:sldId id="432"/>
            <p14:sldId id="433"/>
            <p14:sldId id="435"/>
            <p14:sldId id="434"/>
            <p14:sldId id="436"/>
            <p14:sldId id="445"/>
            <p14:sldId id="446"/>
            <p14:sldId id="441"/>
            <p14:sldId id="442"/>
            <p14:sldId id="443"/>
            <p14:sldId id="440"/>
            <p14:sldId id="3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Pyle" initials="SP" lastIdx="67" clrIdx="0">
    <p:extLst/>
  </p:cmAuthor>
  <p:cmAuthor id="2" name="Altitude Marketing"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78B9"/>
    <a:srgbClr val="B3D684"/>
    <a:srgbClr val="7893AC"/>
    <a:srgbClr val="97BAD9"/>
    <a:srgbClr val="B3DCFF"/>
    <a:srgbClr val="7C7D82"/>
    <a:srgbClr val="FFFFFF"/>
    <a:srgbClr val="78797C"/>
    <a:srgbClr val="74746F"/>
    <a:srgbClr val="BCBD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87818" autoAdjust="0"/>
  </p:normalViewPr>
  <p:slideViewPr>
    <p:cSldViewPr snapToGrid="0" snapToObjects="1">
      <p:cViewPr varScale="1">
        <p:scale>
          <a:sx n="95" d="100"/>
          <a:sy n="95" d="100"/>
        </p:scale>
        <p:origin x="67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9" d="100"/>
        <a:sy n="119" d="100"/>
      </p:scale>
      <p:origin x="0" y="7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009C1-63B5-4240-A5BC-8CD1545B5D68}" type="slidenum">
              <a:rPr lang="en-US" smtClean="0"/>
              <a:t>1</a:t>
            </a:fld>
            <a:endParaRPr lang="en-US"/>
          </a:p>
        </p:txBody>
      </p:sp>
    </p:spTree>
    <p:extLst>
      <p:ext uri="{BB962C8B-B14F-4D97-AF65-F5344CB8AC3E}">
        <p14:creationId xmlns:p14="http://schemas.microsoft.com/office/powerpoint/2010/main" val="3204724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009C1-63B5-4240-A5BC-8CD1545B5D68}" type="slidenum">
              <a:rPr lang="en-US" smtClean="0"/>
              <a:t>2</a:t>
            </a:fld>
            <a:endParaRPr lang="en-US"/>
          </a:p>
        </p:txBody>
      </p:sp>
    </p:spTree>
    <p:extLst>
      <p:ext uri="{BB962C8B-B14F-4D97-AF65-F5344CB8AC3E}">
        <p14:creationId xmlns:p14="http://schemas.microsoft.com/office/powerpoint/2010/main" val="384990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FE009C1-63B5-4240-A5BC-8CD1545B5D68}" type="slidenum">
              <a:rPr lang="en-US" smtClean="0"/>
              <a:t>4</a:t>
            </a:fld>
            <a:endParaRPr lang="en-US"/>
          </a:p>
        </p:txBody>
      </p:sp>
    </p:spTree>
    <p:extLst>
      <p:ext uri="{BB962C8B-B14F-4D97-AF65-F5344CB8AC3E}">
        <p14:creationId xmlns:p14="http://schemas.microsoft.com/office/powerpoint/2010/main" val="3215039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009C1-63B5-4240-A5BC-8CD1545B5D68}" type="slidenum">
              <a:rPr lang="en-US" smtClean="0"/>
              <a:t>9</a:t>
            </a:fld>
            <a:endParaRPr lang="en-US"/>
          </a:p>
        </p:txBody>
      </p:sp>
    </p:spTree>
    <p:extLst>
      <p:ext uri="{BB962C8B-B14F-4D97-AF65-F5344CB8AC3E}">
        <p14:creationId xmlns:p14="http://schemas.microsoft.com/office/powerpoint/2010/main" val="1220231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009C1-63B5-4240-A5BC-8CD1545B5D68}" type="slidenum">
              <a:rPr lang="en-US" smtClean="0"/>
              <a:t>10</a:t>
            </a:fld>
            <a:endParaRPr lang="en-US"/>
          </a:p>
        </p:txBody>
      </p:sp>
    </p:spTree>
    <p:extLst>
      <p:ext uri="{BB962C8B-B14F-4D97-AF65-F5344CB8AC3E}">
        <p14:creationId xmlns:p14="http://schemas.microsoft.com/office/powerpoint/2010/main" val="181004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FE009C1-63B5-4240-A5BC-8CD1545B5D68}" type="slidenum">
              <a:rPr lang="en-US" smtClean="0"/>
              <a:t>14</a:t>
            </a:fld>
            <a:endParaRPr lang="en-US"/>
          </a:p>
        </p:txBody>
      </p:sp>
    </p:spTree>
    <p:extLst>
      <p:ext uri="{BB962C8B-B14F-4D97-AF65-F5344CB8AC3E}">
        <p14:creationId xmlns:p14="http://schemas.microsoft.com/office/powerpoint/2010/main" val="1781550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009C1-63B5-4240-A5BC-8CD1545B5D68}" type="slidenum">
              <a:rPr lang="en-US" smtClean="0"/>
              <a:t>21</a:t>
            </a:fld>
            <a:endParaRPr lang="en-US"/>
          </a:p>
        </p:txBody>
      </p:sp>
    </p:spTree>
    <p:extLst>
      <p:ext uri="{BB962C8B-B14F-4D97-AF65-F5344CB8AC3E}">
        <p14:creationId xmlns:p14="http://schemas.microsoft.com/office/powerpoint/2010/main" val="3039996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sp>
        <p:nvSpPr>
          <p:cNvPr id="5" name="Rectangle 4"/>
          <p:cNvSpPr/>
          <p:nvPr userDrawn="1"/>
        </p:nvSpPr>
        <p:spPr>
          <a:xfrm>
            <a:off x="-66846" y="0"/>
            <a:ext cx="9221987" cy="6951297"/>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Mountain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167" y="-3403"/>
            <a:ext cx="10530417" cy="7018245"/>
          </a:xfrm>
          <a:prstGeom prst="rect">
            <a:avLst/>
          </a:prstGeom>
        </p:spPr>
      </p:pic>
      <p:pic>
        <p:nvPicPr>
          <p:cNvPr id="4" name="Picture 3" descr="TitleSlideTempla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974" y="-1"/>
            <a:ext cx="9314189" cy="6951297"/>
          </a:xfrm>
          <a:prstGeom prst="rect">
            <a:avLst/>
          </a:prstGeom>
        </p:spPr>
      </p:pic>
      <p:sp>
        <p:nvSpPr>
          <p:cNvPr id="2" name="Title 1"/>
          <p:cNvSpPr>
            <a:spLocks noGrp="1"/>
          </p:cNvSpPr>
          <p:nvPr>
            <p:ph type="title"/>
          </p:nvPr>
        </p:nvSpPr>
        <p:spPr>
          <a:xfrm>
            <a:off x="457200" y="2345206"/>
            <a:ext cx="4047730" cy="1143000"/>
          </a:xfrm>
        </p:spPr>
        <p:txBody>
          <a:bodyPr/>
          <a:lstStyle>
            <a:lvl1pPr>
              <a:defRPr>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10729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34ED8-E76F-E64A-ADEF-D5C9C0360B85}" type="datetimeFigureOut">
              <a:rPr lang="en-US" smtClean="0"/>
              <a:t>7/21/2016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2FA413-4514-CA43-BE2A-ED225BA8246C}" type="slidenum">
              <a:rPr lang="en-US" smtClean="0"/>
              <a:t>‹#›</a:t>
            </a:fld>
            <a:endParaRPr lang="en-US"/>
          </a:p>
        </p:txBody>
      </p:sp>
    </p:spTree>
    <p:extLst>
      <p:ext uri="{BB962C8B-B14F-4D97-AF65-F5344CB8AC3E}">
        <p14:creationId xmlns:p14="http://schemas.microsoft.com/office/powerpoint/2010/main" val="233099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buSzPct val="60000"/>
              <a:defRPr sz="3200"/>
            </a:lvl1pPr>
            <a:lvl2pPr>
              <a:buSzPct val="100000"/>
              <a:defRPr sz="2800"/>
            </a:lvl2pPr>
            <a:lvl3pPr>
              <a:buSzPct val="100000"/>
              <a:defRPr sz="2400"/>
            </a:lvl3pPr>
            <a:lvl4pPr>
              <a:buSzPct val="100000"/>
              <a:defRPr sz="2000"/>
            </a:lvl4pPr>
            <a:lvl5pPr>
              <a:buSzPct val="80000"/>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034ED8-E76F-E64A-ADEF-D5C9C0360B85}" type="datetimeFigureOut">
              <a:rPr lang="en-US" smtClean="0"/>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FA413-4514-CA43-BE2A-ED225BA8246C}" type="slidenum">
              <a:rPr lang="en-US" smtClean="0"/>
              <a:t>‹#›</a:t>
            </a:fld>
            <a:endParaRPr lang="en-US"/>
          </a:p>
        </p:txBody>
      </p:sp>
    </p:spTree>
    <p:extLst>
      <p:ext uri="{BB962C8B-B14F-4D97-AF65-F5344CB8AC3E}">
        <p14:creationId xmlns:p14="http://schemas.microsoft.com/office/powerpoint/2010/main" val="634395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034ED8-E76F-E64A-ADEF-D5C9C0360B85}" type="datetimeFigureOut">
              <a:rPr lang="en-US" smtClean="0"/>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FA413-4514-CA43-BE2A-ED225BA8246C}" type="slidenum">
              <a:rPr lang="en-US" smtClean="0"/>
              <a:t>‹#›</a:t>
            </a:fld>
            <a:endParaRPr lang="en-US"/>
          </a:p>
        </p:txBody>
      </p:sp>
    </p:spTree>
    <p:extLst>
      <p:ext uri="{BB962C8B-B14F-4D97-AF65-F5344CB8AC3E}">
        <p14:creationId xmlns:p14="http://schemas.microsoft.com/office/powerpoint/2010/main" val="1496570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lnSpc>
                <a:spcPct val="100000"/>
              </a:lnSpc>
              <a:buSzPct val="60000"/>
              <a:defRPr/>
            </a:lvl1pPr>
            <a:lvl2pPr>
              <a:lnSpc>
                <a:spcPct val="100000"/>
              </a:lnSpc>
              <a:buSzPct val="100000"/>
              <a:defRPr/>
            </a:lvl2pPr>
            <a:lvl3pPr>
              <a:lnSpc>
                <a:spcPct val="100000"/>
              </a:lnSpc>
              <a:buSzPct val="100000"/>
              <a:defRPr/>
            </a:lvl3pPr>
            <a:lvl4pPr>
              <a:lnSpc>
                <a:spcPct val="100000"/>
              </a:lnSpc>
              <a:buSzPct val="100000"/>
              <a:defRPr/>
            </a:lvl4pPr>
            <a:lvl5pPr>
              <a:lnSpc>
                <a:spcPct val="100000"/>
              </a:lnSpc>
              <a:buSzPct val="8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4034ED8-E76F-E64A-ADEF-D5C9C0360B85}"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FA413-4514-CA43-BE2A-ED225BA8246C}" type="slidenum">
              <a:rPr lang="en-US" smtClean="0"/>
              <a:t>‹#›</a:t>
            </a:fld>
            <a:endParaRPr lang="en-US"/>
          </a:p>
        </p:txBody>
      </p:sp>
    </p:spTree>
    <p:extLst>
      <p:ext uri="{BB962C8B-B14F-4D97-AF65-F5344CB8AC3E}">
        <p14:creationId xmlns:p14="http://schemas.microsoft.com/office/powerpoint/2010/main" val="2573138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buSzPct val="60000"/>
              <a:defRPr/>
            </a:lvl1pPr>
            <a:lvl2pPr>
              <a:buSzPct val="100000"/>
              <a:defRPr/>
            </a:lvl2pPr>
            <a:lvl3pPr>
              <a:buSzPct val="100000"/>
              <a:defRPr/>
            </a:lvl3pPr>
            <a:lvl4pPr>
              <a:buSzPct val="100000"/>
              <a:defRPr/>
            </a:lvl4pPr>
            <a:lvl5pPr>
              <a:buSzPct val="8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4034ED8-E76F-E64A-ADEF-D5C9C0360B85}"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FA413-4514-CA43-BE2A-ED225BA8246C}" type="slidenum">
              <a:rPr lang="en-US" smtClean="0"/>
              <a:t>‹#›</a:t>
            </a:fld>
            <a:endParaRPr lang="en-US"/>
          </a:p>
        </p:txBody>
      </p:sp>
    </p:spTree>
    <p:extLst>
      <p:ext uri="{BB962C8B-B14F-4D97-AF65-F5344CB8AC3E}">
        <p14:creationId xmlns:p14="http://schemas.microsoft.com/office/powerpoint/2010/main" val="60210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lide 5">
    <p:spTree>
      <p:nvGrpSpPr>
        <p:cNvPr id="1" name=""/>
        <p:cNvGrpSpPr/>
        <p:nvPr/>
      </p:nvGrpSpPr>
      <p:grpSpPr>
        <a:xfrm>
          <a:off x="0" y="0"/>
          <a:ext cx="0" cy="0"/>
          <a:chOff x="0" y="0"/>
          <a:chExt cx="0" cy="0"/>
        </a:xfrm>
      </p:grpSpPr>
      <p:sp>
        <p:nvSpPr>
          <p:cNvPr id="5" name="Rectangle 4"/>
          <p:cNvSpPr/>
          <p:nvPr userDrawn="1"/>
        </p:nvSpPr>
        <p:spPr>
          <a:xfrm>
            <a:off x="-66846" y="0"/>
            <a:ext cx="9221987" cy="6951297"/>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290513" y="-219075"/>
            <a:ext cx="9725025" cy="7296150"/>
          </a:xfrm>
          <a:prstGeom prst="rect">
            <a:avLst/>
          </a:prstGeom>
        </p:spPr>
      </p:pic>
      <p:pic>
        <p:nvPicPr>
          <p:cNvPr id="4" name="Picture 3" descr="TitleSlideTempla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974" y="-1"/>
            <a:ext cx="9314189" cy="6951297"/>
          </a:xfrm>
          <a:prstGeom prst="rect">
            <a:avLst/>
          </a:prstGeom>
        </p:spPr>
      </p:pic>
      <p:sp>
        <p:nvSpPr>
          <p:cNvPr id="2" name="Title 1"/>
          <p:cNvSpPr>
            <a:spLocks noGrp="1"/>
          </p:cNvSpPr>
          <p:nvPr>
            <p:ph type="title"/>
          </p:nvPr>
        </p:nvSpPr>
        <p:spPr>
          <a:xfrm>
            <a:off x="457200" y="2331814"/>
            <a:ext cx="4113123" cy="1143000"/>
          </a:xfrm>
        </p:spPr>
        <p:txBody>
          <a:bodyPr/>
          <a:lstStyle>
            <a:lvl1pPr>
              <a:defRPr>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4054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buSzPct val="40000"/>
              <a:defRPr/>
            </a:lvl1pPr>
            <a:lvl2pPr>
              <a:lnSpc>
                <a:spcPct val="100000"/>
              </a:lnSpc>
              <a:buSzPct val="100000"/>
              <a:defRPr/>
            </a:lvl2pPr>
            <a:lvl3pPr>
              <a:lnSpc>
                <a:spcPct val="100000"/>
              </a:lnSpc>
              <a:buSzPct val="100000"/>
              <a:defRPr/>
            </a:lvl3pPr>
            <a:lvl4pPr>
              <a:lnSpc>
                <a:spcPct val="100000"/>
              </a:lnSpc>
              <a:buSzPct val="100000"/>
              <a:defRPr/>
            </a:lvl4pPr>
            <a:lvl5pPr>
              <a:lnSpc>
                <a:spcPct val="100000"/>
              </a:lnSpc>
              <a:buSzPct val="8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4034ED8-E76F-E64A-ADEF-D5C9C0360B85}"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FA413-4514-CA43-BE2A-ED225BA8246C}" type="slidenum">
              <a:rPr lang="en-US" smtClean="0"/>
              <a:t>‹#›</a:t>
            </a:fld>
            <a:endParaRPr lang="en-US"/>
          </a:p>
        </p:txBody>
      </p:sp>
    </p:spTree>
    <p:extLst>
      <p:ext uri="{BB962C8B-B14F-4D97-AF65-F5344CB8AC3E}">
        <p14:creationId xmlns:p14="http://schemas.microsoft.com/office/powerpoint/2010/main" val="359063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311208" y="6356350"/>
            <a:ext cx="375592" cy="365125"/>
          </a:xfrm>
        </p:spPr>
        <p:txBody>
          <a:bodyPr/>
          <a:lstStyle/>
          <a:p>
            <a:fld id="{902FA413-4514-CA43-BE2A-ED225BA8246C}" type="slidenum">
              <a:rPr lang="en-US" smtClean="0"/>
              <a:t>‹#›</a:t>
            </a:fld>
            <a:endParaRPr lang="en-US"/>
          </a:p>
        </p:txBody>
      </p:sp>
      <p:sp>
        <p:nvSpPr>
          <p:cNvPr id="7" name="Text Placeholder 6"/>
          <p:cNvSpPr>
            <a:spLocks noGrp="1"/>
          </p:cNvSpPr>
          <p:nvPr>
            <p:ph type="body" sz="quarter" idx="13"/>
          </p:nvPr>
        </p:nvSpPr>
        <p:spPr>
          <a:xfrm>
            <a:off x="457200" y="1503886"/>
            <a:ext cx="8229600" cy="4500039"/>
          </a:xfrm>
        </p:spPr>
        <p:txBody>
          <a:bodyPr/>
          <a:lstStyle>
            <a:lvl1pPr marL="288925" indent="-288925">
              <a:lnSpc>
                <a:spcPct val="100000"/>
              </a:lnSpc>
              <a:buSzPct val="100000"/>
              <a:buFont typeface="+mj-lt"/>
              <a:buAutoNum type="arabicPeriod"/>
              <a:defRPr/>
            </a:lvl1pPr>
            <a:lvl2pPr marL="690563" indent="-233363">
              <a:lnSpc>
                <a:spcPct val="100000"/>
              </a:lnSpc>
              <a:buSzPct val="100000"/>
              <a:buFont typeface="+mj-lt"/>
              <a:buAutoNum type="arabicPeriod"/>
              <a:defRPr/>
            </a:lvl2pPr>
            <a:lvl3pPr marL="1147763" indent="-233363">
              <a:lnSpc>
                <a:spcPct val="100000"/>
              </a:lnSpc>
              <a:buSzPct val="100000"/>
              <a:buFont typeface="+mj-lt"/>
              <a:buAutoNum type="arabicPeriod"/>
              <a:defRPr/>
            </a:lvl3pPr>
            <a:lvl4pPr marL="1604963" indent="-233363">
              <a:lnSpc>
                <a:spcPct val="100000"/>
              </a:lnSpc>
              <a:buSzPct val="100000"/>
              <a:buFont typeface="+mj-lt"/>
              <a:buAutoNum type="arabicPeriod"/>
              <a:defRPr/>
            </a:lvl4pPr>
            <a:lvl5pPr marL="2060575" indent="-231775">
              <a:lnSpc>
                <a:spcPct val="100000"/>
              </a:lnSpc>
              <a:buSzPct val="100000"/>
              <a:buFont typeface="+mj-lt"/>
              <a:buAutoNum type="arabicPerio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040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heck Mark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300066" y="6356350"/>
            <a:ext cx="386733" cy="365125"/>
          </a:xfrm>
        </p:spPr>
        <p:txBody>
          <a:bodyPr/>
          <a:lstStyle/>
          <a:p>
            <a:fld id="{902FA413-4514-CA43-BE2A-ED225BA8246C}" type="slidenum">
              <a:rPr lang="en-US" smtClean="0"/>
              <a:t>‹#›</a:t>
            </a:fld>
            <a:endParaRPr lang="en-US"/>
          </a:p>
        </p:txBody>
      </p:sp>
      <p:sp>
        <p:nvSpPr>
          <p:cNvPr id="7" name="Text Placeholder 6"/>
          <p:cNvSpPr>
            <a:spLocks noGrp="1"/>
          </p:cNvSpPr>
          <p:nvPr>
            <p:ph type="body" sz="quarter" idx="13"/>
          </p:nvPr>
        </p:nvSpPr>
        <p:spPr>
          <a:xfrm>
            <a:off x="457201" y="1414767"/>
            <a:ext cx="8229600" cy="4511371"/>
          </a:xfrm>
        </p:spPr>
        <p:txBody>
          <a:bodyPr/>
          <a:lstStyle>
            <a:lvl1pPr marL="231775" indent="-231775">
              <a:lnSpc>
                <a:spcPct val="100000"/>
              </a:lnSpc>
              <a:buSzPct val="80000"/>
              <a:buFont typeface="Wingdings" charset="2"/>
              <a:buChar char="ü"/>
              <a:defRPr/>
            </a:lvl1pPr>
            <a:lvl2pPr marL="688975" indent="-231775">
              <a:lnSpc>
                <a:spcPct val="100000"/>
              </a:lnSpc>
              <a:buSzPct val="80000"/>
              <a:buFont typeface="Wingdings" charset="2"/>
              <a:buChar char="ü"/>
              <a:defRPr/>
            </a:lvl2pPr>
            <a:lvl3pPr marL="1147763" indent="-233363">
              <a:lnSpc>
                <a:spcPct val="100000"/>
              </a:lnSpc>
              <a:buSzPct val="80000"/>
              <a:buFont typeface="Wingdings" charset="2"/>
              <a:buChar char="ü"/>
              <a:defRPr/>
            </a:lvl3pPr>
            <a:lvl4pPr marL="1547813" indent="-176213">
              <a:lnSpc>
                <a:spcPct val="100000"/>
              </a:lnSpc>
              <a:buSzPct val="80000"/>
              <a:buFont typeface="Wingdings" charset="2"/>
              <a:buChar char="ü"/>
              <a:defRPr/>
            </a:lvl4pPr>
            <a:lvl5pPr marL="2003425" indent="-174625">
              <a:lnSpc>
                <a:spcPct val="100000"/>
              </a:lnSpc>
              <a:buSzPct val="80000"/>
              <a:buFont typeface="Wingdings" charset="2"/>
              <a:buChar char="ü"/>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8892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ullet O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034ED8-E76F-E64A-ADEF-D5C9C0360B85}" type="datetimeFigureOut">
              <a:rPr lang="en-US" smtClean="0"/>
              <a:t>7/21/2016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FA413-4514-CA43-BE2A-ED225BA8246C}" type="slidenum">
              <a:rPr lang="en-US" smtClean="0"/>
              <a:t>‹#›</a:t>
            </a:fld>
            <a:endParaRPr lang="en-US"/>
          </a:p>
        </p:txBody>
      </p:sp>
      <p:sp>
        <p:nvSpPr>
          <p:cNvPr id="7" name="Text Placeholder 6"/>
          <p:cNvSpPr>
            <a:spLocks noGrp="1"/>
          </p:cNvSpPr>
          <p:nvPr>
            <p:ph type="body" sz="quarter" idx="13"/>
          </p:nvPr>
        </p:nvSpPr>
        <p:spPr>
          <a:xfrm>
            <a:off x="457200" y="1325563"/>
            <a:ext cx="8229600" cy="4767262"/>
          </a:xfrm>
        </p:spPr>
        <p:txBody>
          <a:bodyPr/>
          <a:lstStyle>
            <a:lvl1pPr marL="233363" indent="-233363">
              <a:buSzPct val="50000"/>
              <a:defRPr/>
            </a:lvl1pPr>
            <a:lvl2pPr marL="690563" indent="-233363">
              <a:buSzPct val="70000"/>
              <a:buFont typeface="Wingdings" charset="2"/>
              <a:buChar char="v"/>
              <a:defRPr/>
            </a:lvl2pPr>
            <a:lvl3pPr marL="1147763" indent="-233363">
              <a:buSzPct val="80000"/>
              <a:buFont typeface="Wingdings" charset="2"/>
              <a:buChar char="²"/>
              <a:defRPr/>
            </a:lvl3pPr>
            <a:lvl4pPr marL="1660525" indent="-288925">
              <a:defRPr/>
            </a:lvl4pPr>
            <a:lvl5pPr marL="2116138" indent="-287338">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779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Slide 1">
    <p:spTree>
      <p:nvGrpSpPr>
        <p:cNvPr id="1" name=""/>
        <p:cNvGrpSpPr/>
        <p:nvPr/>
      </p:nvGrpSpPr>
      <p:grpSpPr>
        <a:xfrm>
          <a:off x="0" y="0"/>
          <a:ext cx="0" cy="0"/>
          <a:chOff x="0" y="0"/>
          <a:chExt cx="0" cy="0"/>
        </a:xfrm>
      </p:grpSpPr>
      <p:sp>
        <p:nvSpPr>
          <p:cNvPr id="5" name="Rectangle 4"/>
          <p:cNvSpPr/>
          <p:nvPr userDrawn="1"/>
        </p:nvSpPr>
        <p:spPr>
          <a:xfrm>
            <a:off x="-66846" y="0"/>
            <a:ext cx="9221987" cy="6951297"/>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Mountain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167" y="-3403"/>
            <a:ext cx="10530417" cy="7018245"/>
          </a:xfrm>
          <a:prstGeom prst="rect">
            <a:avLst/>
          </a:prstGeom>
        </p:spPr>
      </p:pic>
      <p:pic>
        <p:nvPicPr>
          <p:cNvPr id="3" name="Picture 2" descr="SectionHeaderSlideTemplate_Grey-01-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05" y="-1"/>
            <a:ext cx="9221987" cy="6951297"/>
          </a:xfrm>
          <a:prstGeom prst="rect">
            <a:avLst/>
          </a:prstGeom>
        </p:spPr>
      </p:pic>
      <p:pic>
        <p:nvPicPr>
          <p:cNvPr id="4" name="Picture 3" descr="SectionHeaderSlideTemplate_White-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282" y="77980"/>
            <a:ext cx="9142993" cy="6858000"/>
          </a:xfrm>
          <a:prstGeom prst="rect">
            <a:avLst/>
          </a:prstGeom>
        </p:spPr>
      </p:pic>
      <p:sp>
        <p:nvSpPr>
          <p:cNvPr id="2" name="Title 1"/>
          <p:cNvSpPr>
            <a:spLocks noGrp="1"/>
          </p:cNvSpPr>
          <p:nvPr>
            <p:ph type="title" hasCustomPrompt="1"/>
          </p:nvPr>
        </p:nvSpPr>
        <p:spPr>
          <a:xfrm>
            <a:off x="722313" y="3123195"/>
            <a:ext cx="7772400" cy="1045308"/>
          </a:xfrm>
        </p:spPr>
        <p:txBody>
          <a:bodyPr anchor="t"/>
          <a:lstStyle>
            <a:lvl1pPr algn="ctr">
              <a:defRPr sz="4000" b="1" cap="none" baseline="0">
                <a:solidFill>
                  <a:srgbClr val="FFFFFF"/>
                </a:solidFill>
              </a:defRPr>
            </a:lvl1pPr>
          </a:lstStyle>
          <a:p>
            <a:r>
              <a:rPr lang="en-US" dirty="0" smtClean="0"/>
              <a:t>Section Heading</a:t>
            </a:r>
            <a:endParaRPr lang="en-US" dirty="0"/>
          </a:p>
        </p:txBody>
      </p:sp>
      <p:sp>
        <p:nvSpPr>
          <p:cNvPr id="6" name="Slide Number Placeholder 5"/>
          <p:cNvSpPr>
            <a:spLocks noGrp="1"/>
          </p:cNvSpPr>
          <p:nvPr>
            <p:ph type="sldNum" sz="quarter" idx="12"/>
          </p:nvPr>
        </p:nvSpPr>
        <p:spPr/>
        <p:txBody>
          <a:bodyPr/>
          <a:lstStyle/>
          <a:p>
            <a:fld id="{902FA413-4514-CA43-BE2A-ED225BA8246C}" type="slidenum">
              <a:rPr lang="en-US" smtClean="0"/>
              <a:t>‹#›</a:t>
            </a:fld>
            <a:endParaRPr lang="en-US"/>
          </a:p>
        </p:txBody>
      </p:sp>
    </p:spTree>
    <p:extLst>
      <p:ext uri="{BB962C8B-B14F-4D97-AF65-F5344CB8AC3E}">
        <p14:creationId xmlns:p14="http://schemas.microsoft.com/office/powerpoint/2010/main" val="328372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lnSpc>
                <a:spcPct val="100000"/>
              </a:lnSpc>
              <a:buSzPct val="60000"/>
              <a:defRPr sz="2000"/>
            </a:lvl1pPr>
            <a:lvl2pPr>
              <a:lnSpc>
                <a:spcPct val="100000"/>
              </a:lnSpc>
              <a:buSzPct val="100000"/>
              <a:defRPr sz="1800"/>
            </a:lvl2pPr>
            <a:lvl3pPr>
              <a:lnSpc>
                <a:spcPct val="100000"/>
              </a:lnSpc>
              <a:buSzPct val="100000"/>
              <a:defRPr sz="1600"/>
            </a:lvl3pPr>
            <a:lvl4pPr>
              <a:lnSpc>
                <a:spcPct val="100000"/>
              </a:lnSpc>
              <a:buSzPct val="100000"/>
              <a:defRPr sz="1400"/>
            </a:lvl4pPr>
            <a:lvl5pPr>
              <a:lnSpc>
                <a:spcPct val="100000"/>
              </a:lnSpc>
              <a:buSzPct val="800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lnSpc>
                <a:spcPct val="100000"/>
              </a:lnSpc>
              <a:buSzPct val="60000"/>
              <a:defRPr sz="2000"/>
            </a:lvl1pPr>
            <a:lvl2pPr>
              <a:lnSpc>
                <a:spcPct val="100000"/>
              </a:lnSpc>
              <a:buSzPct val="100000"/>
              <a:defRPr sz="1800"/>
            </a:lvl2pPr>
            <a:lvl3pPr>
              <a:lnSpc>
                <a:spcPct val="100000"/>
              </a:lnSpc>
              <a:buSzPct val="100000"/>
              <a:defRPr sz="1600"/>
            </a:lvl3pPr>
            <a:lvl4pPr>
              <a:lnSpc>
                <a:spcPct val="100000"/>
              </a:lnSpc>
              <a:buSzPct val="100000"/>
              <a:defRPr sz="1400"/>
            </a:lvl4pPr>
            <a:lvl5pPr>
              <a:lnSpc>
                <a:spcPct val="100000"/>
              </a:lnSpc>
              <a:buSzPct val="800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4034ED8-E76F-E64A-ADEF-D5C9C0360B85}" type="datetimeFigureOut">
              <a:rPr lang="en-US" smtClean="0"/>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FA413-4514-CA43-BE2A-ED225BA8246C}" type="slidenum">
              <a:rPr lang="en-US" smtClean="0"/>
              <a:t>‹#›</a:t>
            </a:fld>
            <a:endParaRPr lang="en-US"/>
          </a:p>
        </p:txBody>
      </p:sp>
    </p:spTree>
    <p:extLst>
      <p:ext uri="{BB962C8B-B14F-4D97-AF65-F5344CB8AC3E}">
        <p14:creationId xmlns:p14="http://schemas.microsoft.com/office/powerpoint/2010/main" val="273700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lnSpc>
                <a:spcPct val="100000"/>
              </a:lnSpc>
              <a:buSzPct val="60000"/>
              <a:defRPr sz="1800"/>
            </a:lvl1pPr>
            <a:lvl2pPr>
              <a:lnSpc>
                <a:spcPct val="100000"/>
              </a:lnSpc>
              <a:buSzPct val="100000"/>
              <a:defRPr sz="1600"/>
            </a:lvl2pPr>
            <a:lvl3pPr>
              <a:lnSpc>
                <a:spcPct val="100000"/>
              </a:lnSpc>
              <a:buSzPct val="100000"/>
              <a:defRPr sz="1400"/>
            </a:lvl3pPr>
            <a:lvl4pPr>
              <a:lnSpc>
                <a:spcPct val="100000"/>
              </a:lnSpc>
              <a:buSzPct val="100000"/>
              <a:defRPr sz="1200"/>
            </a:lvl4pPr>
            <a:lvl5pPr>
              <a:lnSpc>
                <a:spcPct val="100000"/>
              </a:lnSpc>
              <a:buSzPct val="800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lnSpc>
                <a:spcPct val="100000"/>
              </a:lnSpc>
              <a:buSzPct val="60000"/>
              <a:defRPr sz="1800"/>
            </a:lvl1pPr>
            <a:lvl2pPr>
              <a:lnSpc>
                <a:spcPct val="100000"/>
              </a:lnSpc>
              <a:buSzPct val="100000"/>
              <a:defRPr sz="1600"/>
            </a:lvl2pPr>
            <a:lvl3pPr>
              <a:lnSpc>
                <a:spcPct val="100000"/>
              </a:lnSpc>
              <a:buSzPct val="100000"/>
              <a:defRPr sz="1400"/>
            </a:lvl3pPr>
            <a:lvl4pPr>
              <a:lnSpc>
                <a:spcPct val="100000"/>
              </a:lnSpc>
              <a:buSzPct val="100000"/>
              <a:defRPr sz="1200"/>
            </a:lvl4pPr>
            <a:lvl5pPr>
              <a:lnSpc>
                <a:spcPct val="100000"/>
              </a:lnSpc>
              <a:buSzPct val="800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B4034ED8-E76F-E64A-ADEF-D5C9C0360B85}" type="datetimeFigureOut">
              <a:rPr lang="en-US" smtClean="0"/>
              <a:t>7/21/2016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FA413-4514-CA43-BE2A-ED225BA8246C}" type="slidenum">
              <a:rPr lang="en-US" smtClean="0"/>
              <a:t>‹#›</a:t>
            </a:fld>
            <a:endParaRPr lang="en-US"/>
          </a:p>
        </p:txBody>
      </p:sp>
    </p:spTree>
    <p:extLst>
      <p:ext uri="{BB962C8B-B14F-4D97-AF65-F5344CB8AC3E}">
        <p14:creationId xmlns:p14="http://schemas.microsoft.com/office/powerpoint/2010/main" val="61963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034ED8-E76F-E64A-ADEF-D5C9C0360B85}" type="datetimeFigureOut">
              <a:rPr lang="en-US" smtClean="0"/>
              <a:t>7/21/2016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FA413-4514-CA43-BE2A-ED225BA8246C}" type="slidenum">
              <a:rPr lang="en-US" smtClean="0"/>
              <a:t>‹#›</a:t>
            </a:fld>
            <a:endParaRPr lang="en-US"/>
          </a:p>
        </p:txBody>
      </p:sp>
    </p:spTree>
    <p:extLst>
      <p:ext uri="{BB962C8B-B14F-4D97-AF65-F5344CB8AC3E}">
        <p14:creationId xmlns:p14="http://schemas.microsoft.com/office/powerpoint/2010/main" val="1094507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schulman_PPT_body.png"/>
          <p:cNvPicPr/>
          <p:nvPr userDrawn="1"/>
        </p:nvPicPr>
        <p:blipFill>
          <a:blip r:embed="rId17">
            <a:extLst/>
          </a:blip>
          <a:stretch>
            <a:fillRect/>
          </a:stretch>
        </p:blipFill>
        <p:spPr>
          <a:xfrm>
            <a:off x="-68573" y="0"/>
            <a:ext cx="9230461" cy="6922846"/>
          </a:xfrm>
          <a:prstGeom prst="rect">
            <a:avLst/>
          </a:prstGeom>
          <a:ln w="12700">
            <a:miter lim="400000"/>
          </a:ln>
        </p:spPr>
      </p:pic>
      <p:sp>
        <p:nvSpPr>
          <p:cNvPr id="2" name="Title Placeholder 1"/>
          <p:cNvSpPr>
            <a:spLocks noGrp="1"/>
          </p:cNvSpPr>
          <p:nvPr>
            <p:ph type="title"/>
          </p:nvPr>
        </p:nvSpPr>
        <p:spPr>
          <a:xfrm>
            <a:off x="457200" y="274638"/>
            <a:ext cx="8229600" cy="72795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34ED8-E76F-E64A-ADEF-D5C9C0360B85}" type="datetimeFigureOut">
              <a:rPr lang="en-US" smtClean="0"/>
              <a:t>7/21/2016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FA413-4514-CA43-BE2A-ED225BA8246C}" type="slidenum">
              <a:rPr lang="en-US" smtClean="0"/>
              <a:t>‹#›</a:t>
            </a:fld>
            <a:endParaRPr lang="en-US"/>
          </a:p>
        </p:txBody>
      </p:sp>
    </p:spTree>
    <p:extLst>
      <p:ext uri="{BB962C8B-B14F-4D97-AF65-F5344CB8AC3E}">
        <p14:creationId xmlns:p14="http://schemas.microsoft.com/office/powerpoint/2010/main" val="160091077"/>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5" r:id="rId3"/>
    <p:sldLayoutId id="2147483666" r:id="rId4"/>
    <p:sldLayoutId id="2147483667"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8" r:id="rId15"/>
  </p:sldLayoutIdLst>
  <p:timing>
    <p:tnLst>
      <p:par>
        <p:cTn id="1" dur="indefinite" restart="never" nodeType="tmRoot"/>
      </p:par>
    </p:tnLst>
  </p:timing>
  <p:txStyles>
    <p:titleStyle>
      <a:lvl1pPr algn="l" defTabSz="457200" rtl="0" eaLnBrk="1" latinLnBrk="0" hangingPunct="1">
        <a:spcBef>
          <a:spcPct val="0"/>
        </a:spcBef>
        <a:buNone/>
        <a:defRPr sz="3600" b="1" kern="1200">
          <a:solidFill>
            <a:srgbClr val="C23D3D"/>
          </a:solidFill>
          <a:latin typeface="+mj-lt"/>
          <a:ea typeface="+mj-ea"/>
          <a:cs typeface="+mj-cs"/>
        </a:defRPr>
      </a:lvl1pPr>
    </p:titleStyle>
    <p:bodyStyle>
      <a:lvl1pPr marL="231775" indent="-231775" algn="l" defTabSz="457200" rtl="0" eaLnBrk="1" latinLnBrk="0" hangingPunct="1">
        <a:lnSpc>
          <a:spcPct val="100000"/>
        </a:lnSpc>
        <a:spcBef>
          <a:spcPct val="20000"/>
        </a:spcBef>
        <a:buClr>
          <a:srgbClr val="C23D3D"/>
        </a:buClr>
        <a:buSzPct val="100000"/>
        <a:buFont typeface="Wingdings" charset="2"/>
        <a:buChar char="u"/>
        <a:defRPr sz="2400" kern="1200">
          <a:solidFill>
            <a:schemeClr val="tx1"/>
          </a:solidFill>
          <a:latin typeface="+mn-lt"/>
          <a:ea typeface="+mn-ea"/>
          <a:cs typeface="+mn-cs"/>
        </a:defRPr>
      </a:lvl1pPr>
      <a:lvl2pPr marL="688975" indent="-231775" algn="l" defTabSz="457200" rtl="0" eaLnBrk="1" latinLnBrk="0" hangingPunct="1">
        <a:lnSpc>
          <a:spcPct val="100000"/>
        </a:lnSpc>
        <a:spcBef>
          <a:spcPct val="20000"/>
        </a:spcBef>
        <a:buClr>
          <a:srgbClr val="C23D3D"/>
        </a:buClr>
        <a:buSzPct val="100000"/>
        <a:buFont typeface="Arial" panose="020B0604020202020204" pitchFamily="34" charset="0"/>
        <a:buChar char="̶"/>
        <a:defRPr sz="2000" kern="1200">
          <a:solidFill>
            <a:schemeClr val="tx1"/>
          </a:solidFill>
          <a:latin typeface="+mn-lt"/>
          <a:ea typeface="+mn-ea"/>
          <a:cs typeface="+mn-cs"/>
        </a:defRPr>
      </a:lvl2pPr>
      <a:lvl3pPr marL="1082675" indent="-168275" algn="l" defTabSz="457200" rtl="0" eaLnBrk="1" latinLnBrk="0" hangingPunct="1">
        <a:lnSpc>
          <a:spcPct val="100000"/>
        </a:lnSpc>
        <a:spcBef>
          <a:spcPct val="20000"/>
        </a:spcBef>
        <a:buClr>
          <a:srgbClr val="C23D3D"/>
        </a:buClr>
        <a:buSzPct val="100000"/>
        <a:buFont typeface="Segoe UI Symbol" panose="020B0502040204020203" pitchFamily="34" charset="0"/>
        <a:buChar char="⋄"/>
        <a:defRPr sz="2000" kern="1200">
          <a:solidFill>
            <a:schemeClr val="tx1"/>
          </a:solidFill>
          <a:latin typeface="+mn-lt"/>
          <a:ea typeface="+mn-ea"/>
          <a:cs typeface="+mn-cs"/>
        </a:defRPr>
      </a:lvl3pPr>
      <a:lvl4pPr marL="1547813" indent="-176213" algn="l" defTabSz="457200" rtl="0" eaLnBrk="1" latinLnBrk="0" hangingPunct="1">
        <a:lnSpc>
          <a:spcPct val="100000"/>
        </a:lnSpc>
        <a:spcBef>
          <a:spcPct val="20000"/>
        </a:spcBef>
        <a:buClr>
          <a:srgbClr val="C23D3D"/>
        </a:buClr>
        <a:buSzPct val="100000"/>
        <a:buFont typeface="Arial" panose="020B0604020202020204" pitchFamily="34" charset="0"/>
        <a:buChar char="•"/>
        <a:defRPr sz="1800" kern="1200">
          <a:solidFill>
            <a:schemeClr val="tx1"/>
          </a:solidFill>
          <a:latin typeface="+mn-lt"/>
          <a:ea typeface="+mn-ea"/>
          <a:cs typeface="+mn-cs"/>
        </a:defRPr>
      </a:lvl4pPr>
      <a:lvl5pPr marL="2003425" indent="-174625" algn="l" defTabSz="457200" rtl="0" eaLnBrk="1" latinLnBrk="0" hangingPunct="1">
        <a:lnSpc>
          <a:spcPct val="100000"/>
        </a:lnSpc>
        <a:spcBef>
          <a:spcPct val="20000"/>
        </a:spcBef>
        <a:buClr>
          <a:srgbClr val="C23D3D"/>
        </a:buClr>
        <a:buSzPct val="8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hhs.gov/ohr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hyperlink" Target="http://www.gpo.gov/fdsys/pkg/FR-2015-09-08/pdf/2015-21756.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chughes@sairb.com"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jpg"/><Relationship Id="rId7" Type="http://schemas.openxmlformats.org/officeDocument/2006/relationships/image" Target="../media/image22.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20.png"/><Relationship Id="rId9" Type="http://schemas.openxmlformats.org/officeDocument/2006/relationships/image" Target="../media/image24.emf"/></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2.sairb.com/prologue"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demo.sairb.com/default.aspx" TargetMode="External"/><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hyperlink" Target="http://www.sairb.com/" TargetMode="Externa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1814"/>
            <a:ext cx="4509482" cy="1143000"/>
          </a:xfrm>
        </p:spPr>
        <p:txBody>
          <a:bodyPr>
            <a:normAutofit fontScale="90000"/>
          </a:bodyPr>
          <a:lstStyle/>
          <a:p>
            <a:pPr>
              <a:defRPr/>
            </a:pPr>
            <a:r>
              <a:rPr lang="en-US" dirty="0" smtClean="0">
                <a:solidFill>
                  <a:schemeClr val="bg1"/>
                </a:solidFill>
              </a:rPr>
              <a:t>What’s new at Schulman IRB?</a:t>
            </a:r>
            <a:endParaRPr lang="en-US" dirty="0"/>
          </a:p>
        </p:txBody>
      </p:sp>
      <p:sp>
        <p:nvSpPr>
          <p:cNvPr id="5" name="TextBox 4"/>
          <p:cNvSpPr txBox="1"/>
          <p:nvPr/>
        </p:nvSpPr>
        <p:spPr>
          <a:xfrm>
            <a:off x="453743" y="376296"/>
            <a:ext cx="3019778" cy="523220"/>
          </a:xfrm>
          <a:prstGeom prst="rect">
            <a:avLst/>
          </a:prstGeom>
          <a:noFill/>
        </p:spPr>
        <p:txBody>
          <a:bodyPr wrap="square" rtlCol="0">
            <a:spAutoFit/>
          </a:bodyPr>
          <a:lstStyle/>
          <a:p>
            <a:r>
              <a:rPr lang="en-US" sz="1400" dirty="0" smtClean="0">
                <a:solidFill>
                  <a:srgbClr val="FFFFFF"/>
                </a:solidFill>
              </a:rPr>
              <a:t>July </a:t>
            </a:r>
            <a:r>
              <a:rPr lang="en-US" sz="1400" dirty="0" smtClean="0">
                <a:solidFill>
                  <a:srgbClr val="FFFFFF"/>
                </a:solidFill>
              </a:rPr>
              <a:t>21</a:t>
            </a:r>
            <a:r>
              <a:rPr lang="en-US" sz="1400" baseline="30000" dirty="0" smtClean="0">
                <a:solidFill>
                  <a:srgbClr val="FFFFFF"/>
                </a:solidFill>
              </a:rPr>
              <a:t>st</a:t>
            </a:r>
            <a:r>
              <a:rPr lang="en-US" sz="1400" dirty="0" smtClean="0">
                <a:solidFill>
                  <a:srgbClr val="FFFFFF"/>
                </a:solidFill>
              </a:rPr>
              <a:t>, </a:t>
            </a:r>
            <a:r>
              <a:rPr lang="en-US" sz="1400" dirty="0" smtClean="0">
                <a:solidFill>
                  <a:srgbClr val="FFFFFF"/>
                </a:solidFill>
              </a:rPr>
              <a:t>2016</a:t>
            </a:r>
          </a:p>
          <a:p>
            <a:r>
              <a:rPr lang="en-US" sz="1400" dirty="0" smtClean="0">
                <a:solidFill>
                  <a:srgbClr val="FFFFFF"/>
                </a:solidFill>
              </a:rPr>
              <a:t>University of South Florida</a:t>
            </a:r>
            <a:endParaRPr lang="en-US" sz="1400" dirty="0">
              <a:solidFill>
                <a:srgbClr val="FFFFFF"/>
              </a:solidFill>
            </a:endParaRPr>
          </a:p>
        </p:txBody>
      </p:sp>
    </p:spTree>
    <p:extLst>
      <p:ext uri="{BB962C8B-B14F-4D97-AF65-F5344CB8AC3E}">
        <p14:creationId xmlns:p14="http://schemas.microsoft.com/office/powerpoint/2010/main" val="957787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1814"/>
            <a:ext cx="4509482" cy="1143000"/>
          </a:xfrm>
        </p:spPr>
        <p:txBody>
          <a:bodyPr>
            <a:normAutofit fontScale="90000"/>
          </a:bodyPr>
          <a:lstStyle/>
          <a:p>
            <a:pPr>
              <a:defRPr/>
            </a:pPr>
            <a:r>
              <a:rPr lang="en-US" dirty="0" smtClean="0">
                <a:solidFill>
                  <a:schemeClr val="bg1"/>
                </a:solidFill>
              </a:rPr>
              <a:t>Federal Wide Assurance</a:t>
            </a:r>
            <a:endParaRPr lang="en-US" dirty="0"/>
          </a:p>
        </p:txBody>
      </p:sp>
      <p:sp>
        <p:nvSpPr>
          <p:cNvPr id="5" name="TextBox 4"/>
          <p:cNvSpPr txBox="1"/>
          <p:nvPr/>
        </p:nvSpPr>
        <p:spPr>
          <a:xfrm>
            <a:off x="453743" y="376296"/>
            <a:ext cx="3019778" cy="523220"/>
          </a:xfrm>
          <a:prstGeom prst="rect">
            <a:avLst/>
          </a:prstGeom>
          <a:noFill/>
        </p:spPr>
        <p:txBody>
          <a:bodyPr wrap="square" rtlCol="0">
            <a:spAutoFit/>
          </a:bodyPr>
          <a:lstStyle/>
          <a:p>
            <a:r>
              <a:rPr lang="en-US" sz="1400" dirty="0" smtClean="0">
                <a:solidFill>
                  <a:srgbClr val="FFFFFF"/>
                </a:solidFill>
              </a:rPr>
              <a:t>July </a:t>
            </a:r>
            <a:r>
              <a:rPr lang="en-US" sz="1400" dirty="0" smtClean="0">
                <a:solidFill>
                  <a:srgbClr val="FFFFFF"/>
                </a:solidFill>
              </a:rPr>
              <a:t>21</a:t>
            </a:r>
            <a:r>
              <a:rPr lang="en-US" sz="1400" baseline="30000" dirty="0" smtClean="0">
                <a:solidFill>
                  <a:srgbClr val="FFFFFF"/>
                </a:solidFill>
              </a:rPr>
              <a:t>st</a:t>
            </a:r>
            <a:r>
              <a:rPr lang="en-US" sz="1400" dirty="0" smtClean="0">
                <a:solidFill>
                  <a:srgbClr val="FFFFFF"/>
                </a:solidFill>
              </a:rPr>
              <a:t>, </a:t>
            </a:r>
            <a:r>
              <a:rPr lang="en-US" sz="1400" dirty="0" smtClean="0">
                <a:solidFill>
                  <a:srgbClr val="FFFFFF"/>
                </a:solidFill>
              </a:rPr>
              <a:t>2016</a:t>
            </a:r>
          </a:p>
          <a:p>
            <a:r>
              <a:rPr lang="en-US" sz="1400" dirty="0" smtClean="0">
                <a:solidFill>
                  <a:srgbClr val="FFFFFF"/>
                </a:solidFill>
              </a:rPr>
              <a:t>University of South Florida</a:t>
            </a:r>
            <a:endParaRPr lang="en-US" sz="1400" dirty="0">
              <a:solidFill>
                <a:srgbClr val="FFFFFF"/>
              </a:solidFill>
            </a:endParaRPr>
          </a:p>
        </p:txBody>
      </p:sp>
    </p:spTree>
    <p:extLst>
      <p:ext uri="{BB962C8B-B14F-4D97-AF65-F5344CB8AC3E}">
        <p14:creationId xmlns:p14="http://schemas.microsoft.com/office/powerpoint/2010/main" val="4128115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IRB Institutional Agreements</a:t>
            </a:r>
            <a:endParaRPr lang="en-US" dirty="0"/>
          </a:p>
        </p:txBody>
      </p:sp>
      <p:sp>
        <p:nvSpPr>
          <p:cNvPr id="3" name="Content Placeholder 2"/>
          <p:cNvSpPr>
            <a:spLocks noGrp="1"/>
          </p:cNvSpPr>
          <p:nvPr>
            <p:ph idx="1"/>
          </p:nvPr>
        </p:nvSpPr>
        <p:spPr/>
        <p:txBody>
          <a:bodyPr/>
          <a:lstStyle/>
          <a:p>
            <a:r>
              <a:rPr lang="en-US" dirty="0"/>
              <a:t>IRB </a:t>
            </a:r>
            <a:r>
              <a:rPr lang="en-US" dirty="0" smtClean="0"/>
              <a:t>Registration*</a:t>
            </a:r>
            <a:endParaRPr lang="en-US" dirty="0"/>
          </a:p>
          <a:p>
            <a:r>
              <a:rPr lang="en-US" dirty="0" smtClean="0"/>
              <a:t>Federal Wide Assurance	(FWA)</a:t>
            </a:r>
          </a:p>
          <a:p>
            <a:r>
              <a:rPr lang="en-US" dirty="0" smtClean="0"/>
              <a:t>Institutional Authorization Agreement (IAA)</a:t>
            </a:r>
          </a:p>
          <a:p>
            <a:r>
              <a:rPr lang="en-US" dirty="0"/>
              <a:t>Research Oversight Jurisdiction Form (ROJ)</a:t>
            </a:r>
          </a:p>
          <a:p>
            <a:r>
              <a:rPr lang="en-US" dirty="0"/>
              <a:t>Master Services Agreement (MSA)</a:t>
            </a:r>
          </a:p>
          <a:p>
            <a:r>
              <a:rPr lang="en-US" dirty="0" smtClean="0"/>
              <a:t>IAA/Reliance Agreement (Reliance)</a:t>
            </a:r>
          </a:p>
        </p:txBody>
      </p:sp>
    </p:spTree>
    <p:extLst>
      <p:ext uri="{BB962C8B-B14F-4D97-AF65-F5344CB8AC3E}">
        <p14:creationId xmlns:p14="http://schemas.microsoft.com/office/powerpoint/2010/main" val="2653551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Office of Human Research Protections</a:t>
            </a:r>
            <a:endParaRPr lang="en-US" dirty="0"/>
          </a:p>
        </p:txBody>
      </p:sp>
      <p:sp>
        <p:nvSpPr>
          <p:cNvPr id="3" name="Content Placeholder 2"/>
          <p:cNvSpPr>
            <a:spLocks noGrp="1"/>
          </p:cNvSpPr>
          <p:nvPr>
            <p:ph idx="1"/>
          </p:nvPr>
        </p:nvSpPr>
        <p:spPr>
          <a:xfrm>
            <a:off x="457200" y="1511300"/>
            <a:ext cx="8229600" cy="5130800"/>
          </a:xfrm>
        </p:spPr>
        <p:txBody>
          <a:bodyPr>
            <a:normAutofit/>
          </a:bodyPr>
          <a:lstStyle/>
          <a:p>
            <a:r>
              <a:rPr lang="en-US" sz="2000" dirty="0"/>
              <a:t>The Office for Human Research Protections (OHRP) provides leadership in the protection of the rights, welfare, and wellbeing of human subjects involved in research conducted or supported by the U.S. Department of Health and Human Services (HHS). OHRP is part of the Office of the Assistant Secretary for Health in the Office of the Secretary of HHS</a:t>
            </a:r>
            <a:r>
              <a:rPr lang="en-US" sz="2000" dirty="0" smtClean="0"/>
              <a:t>.</a:t>
            </a:r>
            <a:br>
              <a:rPr lang="en-US" sz="2000" dirty="0" smtClean="0"/>
            </a:br>
            <a:endParaRPr lang="en-US" sz="2000" dirty="0"/>
          </a:p>
          <a:p>
            <a:r>
              <a:rPr lang="en-US" sz="2000" dirty="0"/>
              <a:t>OHRP provides clarification and guidance, develops educational programs and materials, maintains regulatory oversight, and provides advice on ethical and regulatory issues in biomedical and behavioral research. OHRP also supports the Secretary's Advisory Committee on Human Research Protections (SACHRP), which advises the HHS Secretary on issues related to protecting human subjects in research</a:t>
            </a:r>
            <a:r>
              <a:rPr lang="en-US" sz="2000" dirty="0" smtClean="0"/>
              <a:t>.</a:t>
            </a:r>
          </a:p>
          <a:p>
            <a:pPr marL="0" indent="0">
              <a:buNone/>
            </a:pPr>
            <a:endParaRPr lang="en-US" sz="2000" dirty="0"/>
          </a:p>
        </p:txBody>
      </p:sp>
      <p:sp>
        <p:nvSpPr>
          <p:cNvPr id="5" name="TextBox 4"/>
          <p:cNvSpPr txBox="1"/>
          <p:nvPr/>
        </p:nvSpPr>
        <p:spPr>
          <a:xfrm>
            <a:off x="6318250" y="5786716"/>
            <a:ext cx="2197100" cy="309564"/>
          </a:xfrm>
          <a:prstGeom prst="rect">
            <a:avLst/>
          </a:prstGeom>
          <a:noFill/>
        </p:spPr>
        <p:txBody>
          <a:bodyPr wrap="square" rtlCol="0">
            <a:spAutoFit/>
          </a:bodyPr>
          <a:lstStyle/>
          <a:p>
            <a:r>
              <a:rPr lang="en-US" sz="1400" dirty="0">
                <a:hlinkClick r:id="rId2"/>
              </a:rPr>
              <a:t>http://www.hhs.gov/ohrp</a:t>
            </a:r>
            <a:r>
              <a:rPr lang="en-US" sz="1400" dirty="0" smtClean="0">
                <a:hlinkClick r:id="rId2"/>
              </a:rPr>
              <a:t>/</a:t>
            </a:r>
            <a:r>
              <a:rPr lang="en-US" sz="1400" dirty="0" smtClean="0"/>
              <a:t> </a:t>
            </a:r>
            <a:endParaRPr lang="en-US" sz="1400" dirty="0"/>
          </a:p>
        </p:txBody>
      </p:sp>
    </p:spTree>
    <p:extLst>
      <p:ext uri="{BB962C8B-B14F-4D97-AF65-F5344CB8AC3E}">
        <p14:creationId xmlns:p14="http://schemas.microsoft.com/office/powerpoint/2010/main" val="95662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IRB Registration</a:t>
            </a:r>
            <a:endParaRPr lang="en-US" dirty="0"/>
          </a:p>
        </p:txBody>
      </p:sp>
      <p:sp>
        <p:nvSpPr>
          <p:cNvPr id="3" name="Content Placeholder 2"/>
          <p:cNvSpPr>
            <a:spLocks noGrp="1"/>
          </p:cNvSpPr>
          <p:nvPr>
            <p:ph idx="1"/>
          </p:nvPr>
        </p:nvSpPr>
        <p:spPr>
          <a:xfrm>
            <a:off x="457200" y="1244814"/>
            <a:ext cx="8229600" cy="4881350"/>
          </a:xfrm>
        </p:spPr>
        <p:txBody>
          <a:bodyPr>
            <a:normAutofit lnSpcReduction="10000"/>
          </a:bodyPr>
          <a:lstStyle/>
          <a:p>
            <a:r>
              <a:rPr lang="en-US" dirty="0" smtClean="0"/>
              <a:t>All IRBs that are conducting federally funded research or have an FWA, must be registered first.</a:t>
            </a:r>
            <a:br>
              <a:rPr lang="en-US" dirty="0" smtClean="0"/>
            </a:br>
            <a:endParaRPr lang="en-US" dirty="0" smtClean="0"/>
          </a:p>
          <a:p>
            <a:r>
              <a:rPr lang="en-US" dirty="0" smtClean="0"/>
              <a:t>A registered IRB does not mean that the HHS has deemed that the IRB has the appropriate competence or expertise to review a particular type of research.</a:t>
            </a:r>
            <a:br>
              <a:rPr lang="en-US" dirty="0" smtClean="0"/>
            </a:br>
            <a:endParaRPr lang="en-US" dirty="0" smtClean="0"/>
          </a:p>
          <a:p>
            <a:r>
              <a:rPr lang="en-US" dirty="0" smtClean="0"/>
              <a:t>Registration includes:</a:t>
            </a:r>
          </a:p>
          <a:p>
            <a:pPr lvl="1"/>
            <a:r>
              <a:rPr lang="en-US" dirty="0" smtClean="0"/>
              <a:t>Institutional Official information</a:t>
            </a:r>
          </a:p>
          <a:p>
            <a:pPr lvl="1"/>
            <a:r>
              <a:rPr lang="en-US" dirty="0" smtClean="0"/>
              <a:t>Local IRB information</a:t>
            </a:r>
          </a:p>
          <a:p>
            <a:pPr lvl="1"/>
            <a:r>
              <a:rPr lang="en-US" dirty="0" smtClean="0"/>
              <a:t>Number of active protocols</a:t>
            </a:r>
          </a:p>
          <a:p>
            <a:pPr lvl="1"/>
            <a:r>
              <a:rPr lang="en-US" dirty="0" smtClean="0"/>
              <a:t>IRB Chair information</a:t>
            </a:r>
          </a:p>
          <a:p>
            <a:pPr lvl="1"/>
            <a:r>
              <a:rPr lang="en-US" dirty="0" smtClean="0"/>
              <a:t>IRB members and designation</a:t>
            </a:r>
          </a:p>
          <a:p>
            <a:endParaRPr lang="en-US" dirty="0"/>
          </a:p>
        </p:txBody>
      </p:sp>
    </p:spTree>
    <p:extLst>
      <p:ext uri="{BB962C8B-B14F-4D97-AF65-F5344CB8AC3E}">
        <p14:creationId xmlns:p14="http://schemas.microsoft.com/office/powerpoint/2010/main" val="3602370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Wide Assurance</a:t>
            </a:r>
            <a:endParaRPr lang="en-US" dirty="0"/>
          </a:p>
        </p:txBody>
      </p:sp>
      <p:sp>
        <p:nvSpPr>
          <p:cNvPr id="9" name="Rectangle 8"/>
          <p:cNvSpPr/>
          <p:nvPr/>
        </p:nvSpPr>
        <p:spPr>
          <a:xfrm>
            <a:off x="4041426" y="2375594"/>
            <a:ext cx="2130778" cy="1323439"/>
          </a:xfrm>
          <a:prstGeom prst="rect">
            <a:avLst/>
          </a:prstGeom>
        </p:spPr>
        <p:txBody>
          <a:bodyPr wrap="square">
            <a:spAutoFit/>
          </a:bodyPr>
          <a:lstStyle/>
          <a:p>
            <a:pPr algn="ctr">
              <a:buClr>
                <a:srgbClr val="CC4F42"/>
              </a:buClr>
            </a:pPr>
            <a:r>
              <a:rPr lang="en-US" sz="2000" b="1" dirty="0" smtClean="0">
                <a:solidFill>
                  <a:schemeClr val="bg1"/>
                </a:solidFill>
                <a:cs typeface="Arial"/>
              </a:rPr>
              <a:t>has </a:t>
            </a:r>
            <a:r>
              <a:rPr lang="en-US" sz="2000" b="1" dirty="0">
                <a:solidFill>
                  <a:schemeClr val="bg1"/>
                </a:solidFill>
                <a:cs typeface="Arial"/>
              </a:rPr>
              <a:t>worked with </a:t>
            </a:r>
            <a:r>
              <a:rPr lang="en-US" sz="2000" b="1" dirty="0" smtClean="0">
                <a:solidFill>
                  <a:schemeClr val="bg1"/>
                </a:solidFill>
                <a:cs typeface="Arial"/>
              </a:rPr>
              <a:t>every </a:t>
            </a:r>
            <a:r>
              <a:rPr lang="en-US" sz="2000" b="1" dirty="0">
                <a:solidFill>
                  <a:schemeClr val="bg1"/>
                </a:solidFill>
                <a:cs typeface="Arial"/>
              </a:rPr>
              <a:t>major </a:t>
            </a:r>
            <a:r>
              <a:rPr lang="en-US" sz="2000" b="1" dirty="0" smtClean="0">
                <a:solidFill>
                  <a:schemeClr val="bg1"/>
                </a:solidFill>
                <a:cs typeface="Arial"/>
              </a:rPr>
              <a:t>sponsor </a:t>
            </a:r>
            <a:r>
              <a:rPr lang="en-US" sz="2000" b="1" dirty="0">
                <a:solidFill>
                  <a:schemeClr val="bg1"/>
                </a:solidFill>
                <a:cs typeface="Arial"/>
              </a:rPr>
              <a:t>&amp; CRO</a:t>
            </a:r>
          </a:p>
        </p:txBody>
      </p:sp>
      <p:sp>
        <p:nvSpPr>
          <p:cNvPr id="11" name="Rectangle 10"/>
          <p:cNvSpPr/>
          <p:nvPr/>
        </p:nvSpPr>
        <p:spPr>
          <a:xfrm>
            <a:off x="6817278" y="2549043"/>
            <a:ext cx="2178802" cy="1015663"/>
          </a:xfrm>
          <a:prstGeom prst="rect">
            <a:avLst/>
          </a:prstGeom>
        </p:spPr>
        <p:txBody>
          <a:bodyPr wrap="none">
            <a:spAutoFit/>
          </a:bodyPr>
          <a:lstStyle/>
          <a:p>
            <a:pPr algn="ctr">
              <a:buClr>
                <a:srgbClr val="CC4F42"/>
              </a:buClr>
            </a:pPr>
            <a:r>
              <a:rPr lang="en-US" sz="2000" b="1" dirty="0" smtClean="0">
                <a:solidFill>
                  <a:schemeClr val="bg1"/>
                </a:solidFill>
                <a:cs typeface="Arial"/>
              </a:rPr>
              <a:t>Over 2,00unique</a:t>
            </a:r>
          </a:p>
          <a:p>
            <a:pPr algn="ctr">
              <a:buClr>
                <a:srgbClr val="CC4F42"/>
              </a:buClr>
            </a:pPr>
            <a:r>
              <a:rPr lang="en-US" sz="2000" b="1" dirty="0" smtClean="0">
                <a:solidFill>
                  <a:schemeClr val="bg1"/>
                </a:solidFill>
                <a:cs typeface="Arial"/>
              </a:rPr>
              <a:t>institutional </a:t>
            </a:r>
          </a:p>
          <a:p>
            <a:pPr algn="ctr">
              <a:buClr>
                <a:srgbClr val="CC4F42"/>
              </a:buClr>
            </a:pPr>
            <a:r>
              <a:rPr lang="en-US" sz="2000" b="1" dirty="0" smtClean="0">
                <a:solidFill>
                  <a:schemeClr val="bg1"/>
                </a:solidFill>
                <a:cs typeface="Arial"/>
              </a:rPr>
              <a:t>sites</a:t>
            </a:r>
            <a:endParaRPr lang="en-US" sz="2000" b="1" dirty="0">
              <a:solidFill>
                <a:schemeClr val="bg1"/>
              </a:solidFill>
              <a:cs typeface="Arial"/>
            </a:endParaRPr>
          </a:p>
        </p:txBody>
      </p:sp>
      <p:sp>
        <p:nvSpPr>
          <p:cNvPr id="10" name="TextBox 9"/>
          <p:cNvSpPr txBox="1"/>
          <p:nvPr/>
        </p:nvSpPr>
        <p:spPr>
          <a:xfrm>
            <a:off x="619760" y="1088928"/>
            <a:ext cx="7366000" cy="1200329"/>
          </a:xfrm>
          <a:prstGeom prst="rect">
            <a:avLst/>
          </a:prstGeom>
          <a:noFill/>
        </p:spPr>
        <p:txBody>
          <a:bodyPr wrap="square" rtlCol="0">
            <a:spAutoFit/>
          </a:bodyPr>
          <a:lstStyle/>
          <a:p>
            <a:r>
              <a:rPr lang="en-US" dirty="0" smtClean="0"/>
              <a:t>An </a:t>
            </a:r>
            <a:r>
              <a:rPr lang="en-US" b="1" dirty="0" smtClean="0"/>
              <a:t>FWA</a:t>
            </a:r>
            <a:r>
              <a:rPr lang="en-US" dirty="0" smtClean="0"/>
              <a:t> is an agreement between the Institution and the DHHS to comply with federal regulations concerning research involving human subjects, including the ethical principles outlined in the Belmont Report and the DHHS regulations 45 CFR Part 46. </a:t>
            </a:r>
            <a:endParaRPr lang="en-US" dirty="0"/>
          </a:p>
        </p:txBody>
      </p:sp>
      <p:sp>
        <p:nvSpPr>
          <p:cNvPr id="24" name="TextBox 23"/>
          <p:cNvSpPr txBox="1"/>
          <p:nvPr/>
        </p:nvSpPr>
        <p:spPr>
          <a:xfrm>
            <a:off x="619759" y="2375594"/>
            <a:ext cx="7810807" cy="1200329"/>
          </a:xfrm>
          <a:prstGeom prst="rect">
            <a:avLst/>
          </a:prstGeom>
          <a:noFill/>
        </p:spPr>
        <p:txBody>
          <a:bodyPr wrap="square" rtlCol="0">
            <a:spAutoFit/>
          </a:bodyPr>
          <a:lstStyle/>
          <a:p>
            <a:r>
              <a:rPr lang="en-US" dirty="0" smtClean="0"/>
              <a:t>An FWA is required if an institution is planning to accept federal money for human subject research.</a:t>
            </a:r>
          </a:p>
          <a:p>
            <a:endParaRPr lang="en-US" dirty="0"/>
          </a:p>
          <a:p>
            <a:endParaRPr lang="en-US" dirty="0"/>
          </a:p>
        </p:txBody>
      </p:sp>
      <p:graphicFrame>
        <p:nvGraphicFramePr>
          <p:cNvPr id="25" name="Table 24"/>
          <p:cNvGraphicFramePr>
            <a:graphicFrameLocks noGrp="1"/>
          </p:cNvGraphicFramePr>
          <p:nvPr>
            <p:extLst/>
          </p:nvPr>
        </p:nvGraphicFramePr>
        <p:xfrm>
          <a:off x="1254760" y="3897251"/>
          <a:ext cx="6096000" cy="2587219"/>
        </p:xfrm>
        <a:graphic>
          <a:graphicData uri="http://schemas.openxmlformats.org/drawingml/2006/table">
            <a:tbl>
              <a:tblPr firstRow="1" bandRow="1">
                <a:tableStyleId>{5C22544A-7EE6-4342-B048-85BDC9FD1C3A}</a:tableStyleId>
              </a:tblPr>
              <a:tblGrid>
                <a:gridCol w="2032000"/>
                <a:gridCol w="2032000"/>
                <a:gridCol w="2032000"/>
              </a:tblGrid>
              <a:tr h="758419">
                <a:tc>
                  <a:txBody>
                    <a:bodyPr/>
                    <a:lstStyle/>
                    <a:p>
                      <a:pPr algn="l"/>
                      <a:r>
                        <a:rPr lang="en-US" b="1" baseline="0" dirty="0" smtClean="0">
                          <a:solidFill>
                            <a:schemeClr val="tx1"/>
                          </a:solidFill>
                        </a:rPr>
                        <a:t>1. Ethical Principles</a:t>
                      </a:r>
                      <a:endParaRPr lang="en-US" b="1"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b="1" baseline="0" dirty="0" smtClean="0">
                          <a:solidFill>
                            <a:schemeClr val="tx1"/>
                          </a:solidFill>
                        </a:rPr>
                        <a:t>4. Written Procedures</a:t>
                      </a:r>
                      <a:endParaRPr lang="en-US" b="1"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b="1" baseline="0" dirty="0" smtClean="0">
                          <a:solidFill>
                            <a:schemeClr val="tx1"/>
                          </a:solidFill>
                        </a:rPr>
                        <a:t>7. Agreements to collaborate</a:t>
                      </a:r>
                      <a:endParaRPr lang="en-US" b="1"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38630">
                <a:tc>
                  <a:txBody>
                    <a:bodyPr/>
                    <a:lstStyle/>
                    <a:p>
                      <a:pPr algn="l">
                        <a:lnSpc>
                          <a:spcPct val="100000"/>
                        </a:lnSpc>
                      </a:pPr>
                      <a:r>
                        <a:rPr lang="en-US" b="1" baseline="0" dirty="0" smtClean="0">
                          <a:solidFill>
                            <a:schemeClr val="tx1"/>
                          </a:solidFill>
                        </a:rPr>
                        <a:t>2. Applicability</a:t>
                      </a:r>
                      <a:endParaRPr lang="en-US" b="1"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lnSpc>
                          <a:spcPct val="100000"/>
                        </a:lnSpc>
                      </a:pPr>
                      <a:r>
                        <a:rPr lang="en-US" b="1" baseline="0" dirty="0" smtClean="0">
                          <a:solidFill>
                            <a:schemeClr val="tx1"/>
                          </a:solidFill>
                        </a:rPr>
                        <a:t>5. IRB scope</a:t>
                      </a:r>
                      <a:endParaRPr lang="en-US" b="1"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100000"/>
                        </a:lnSpc>
                      </a:pPr>
                      <a:r>
                        <a:rPr lang="en-US" b="1" baseline="0" dirty="0" smtClean="0">
                          <a:solidFill>
                            <a:schemeClr val="tx1"/>
                          </a:solidFill>
                        </a:rPr>
                        <a:t>8. IAA for non-affiliated researchers</a:t>
                      </a:r>
                      <a:endParaRPr lang="en-US" b="1"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pPr algn="l"/>
                      <a:r>
                        <a:rPr lang="en-US" b="1" baseline="0" dirty="0" smtClean="0">
                          <a:solidFill>
                            <a:schemeClr val="tx1"/>
                          </a:solidFill>
                        </a:rPr>
                        <a:t>3. Compliance with federal guidelines</a:t>
                      </a:r>
                      <a:endParaRPr lang="en-US" b="1"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b="1" baseline="0" dirty="0" smtClean="0">
                          <a:solidFill>
                            <a:schemeClr val="tx1"/>
                          </a:solidFill>
                        </a:rPr>
                        <a:t>6. IC requirements</a:t>
                      </a:r>
                      <a:endParaRPr lang="en-US" b="1"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b="1" baseline="0" dirty="0" smtClean="0">
                          <a:solidFill>
                            <a:schemeClr val="tx1"/>
                          </a:solidFill>
                        </a:rPr>
                        <a:t>9. Support for IRB</a:t>
                      </a:r>
                      <a:endParaRPr lang="en-US" b="1"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3458179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Wide </a:t>
            </a:r>
            <a:r>
              <a:rPr lang="en-US" dirty="0" smtClean="0"/>
              <a:t>Assurance </a:t>
            </a:r>
            <a:endParaRPr lang="en-US" dirty="0"/>
          </a:p>
        </p:txBody>
      </p:sp>
      <p:sp>
        <p:nvSpPr>
          <p:cNvPr id="3" name="Content Placeholder 2"/>
          <p:cNvSpPr>
            <a:spLocks noGrp="1"/>
          </p:cNvSpPr>
          <p:nvPr>
            <p:ph idx="1"/>
          </p:nvPr>
        </p:nvSpPr>
        <p:spPr/>
        <p:txBody>
          <a:bodyPr>
            <a:normAutofit/>
          </a:bodyPr>
          <a:lstStyle/>
          <a:p>
            <a:r>
              <a:rPr lang="en-US" dirty="0" smtClean="0"/>
              <a:t>When filing an FWA, the institution has the option to “check the box” or keep the box “unchecked.”</a:t>
            </a:r>
            <a:br>
              <a:rPr lang="en-US" dirty="0" smtClean="0"/>
            </a:br>
            <a:endParaRPr lang="en-US" dirty="0" smtClean="0"/>
          </a:p>
          <a:p>
            <a:r>
              <a:rPr lang="en-US" dirty="0" smtClean="0"/>
              <a:t>“Checked” means that the institution does all research under the FWA. This opens all research to OHRP.</a:t>
            </a:r>
            <a:br>
              <a:rPr lang="en-US" dirty="0" smtClean="0"/>
            </a:br>
            <a:endParaRPr lang="en-US" dirty="0" smtClean="0"/>
          </a:p>
          <a:p>
            <a:r>
              <a:rPr lang="en-US" dirty="0" smtClean="0"/>
              <a:t>“Unchecked” means that the institution conducts only federally-funded research under their FWA.</a:t>
            </a:r>
            <a:br>
              <a:rPr lang="en-US" dirty="0" smtClean="0"/>
            </a:br>
            <a:endParaRPr lang="en-US" dirty="0" smtClean="0"/>
          </a:p>
          <a:p>
            <a:r>
              <a:rPr lang="en-US" dirty="0" smtClean="0"/>
              <a:t>Many institutions that have “unchecked” the box, still follow federal guidelines for all research.</a:t>
            </a:r>
          </a:p>
        </p:txBody>
      </p:sp>
    </p:spTree>
    <p:extLst>
      <p:ext uri="{BB962C8B-B14F-4D97-AF65-F5344CB8AC3E}">
        <p14:creationId xmlns:p14="http://schemas.microsoft.com/office/powerpoint/2010/main" val="1734862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Confused yet?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5514" y="3222804"/>
            <a:ext cx="3446230" cy="2286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236384"/>
            <a:ext cx="3427264" cy="19202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3156" y="1339822"/>
            <a:ext cx="3101807" cy="2103120"/>
          </a:xfrm>
          <a:prstGeom prst="rect">
            <a:avLst/>
          </a:prstGeom>
        </p:spPr>
      </p:pic>
    </p:spTree>
    <p:extLst>
      <p:ext uri="{BB962C8B-B14F-4D97-AF65-F5344CB8AC3E}">
        <p14:creationId xmlns:p14="http://schemas.microsoft.com/office/powerpoint/2010/main" val="1952633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Does this Mean for You?</a:t>
            </a:r>
            <a:endParaRPr lang="en-US" dirty="0"/>
          </a:p>
        </p:txBody>
      </p:sp>
      <p:sp>
        <p:nvSpPr>
          <p:cNvPr id="7" name="Content Placeholder 6"/>
          <p:cNvSpPr>
            <a:spLocks noGrp="1"/>
          </p:cNvSpPr>
          <p:nvPr>
            <p:ph idx="1"/>
          </p:nvPr>
        </p:nvSpPr>
        <p:spPr>
          <a:xfrm>
            <a:off x="457200" y="3873136"/>
            <a:ext cx="8229600" cy="1786816"/>
          </a:xfrm>
        </p:spPr>
        <p:txBody>
          <a:bodyPr/>
          <a:lstStyle/>
          <a:p>
            <a:r>
              <a:rPr lang="en-US" dirty="0" smtClean="0"/>
              <a:t>If an IRB is collaborating with or relying on another IRB for oversight on federally funded research, or if they “check the box”, a formal signed agreement must be in place.</a:t>
            </a:r>
          </a:p>
          <a:p>
            <a:endParaRPr lang="en-US" dirty="0"/>
          </a:p>
        </p:txBody>
      </p:sp>
      <p:sp>
        <p:nvSpPr>
          <p:cNvPr id="8" name="Left Arrow 7"/>
          <p:cNvSpPr/>
          <p:nvPr/>
        </p:nvSpPr>
        <p:spPr>
          <a:xfrm flipV="1">
            <a:off x="5978525" y="1523378"/>
            <a:ext cx="1920875" cy="368300"/>
          </a:xfrm>
          <a:prstGeom prst="left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108700" y="2093930"/>
            <a:ext cx="2692400" cy="369332"/>
          </a:xfrm>
          <a:prstGeom prst="rect">
            <a:avLst/>
          </a:prstGeom>
          <a:noFill/>
        </p:spPr>
        <p:txBody>
          <a:bodyPr wrap="square" rtlCol="0">
            <a:spAutoFit/>
          </a:bodyPr>
          <a:lstStyle/>
          <a:p>
            <a:r>
              <a:rPr lang="en-US" dirty="0" smtClean="0"/>
              <a:t>Remember # 7?</a:t>
            </a:r>
            <a:endParaRPr lang="en-US" dirty="0"/>
          </a:p>
        </p:txBody>
      </p:sp>
      <p:pic>
        <p:nvPicPr>
          <p:cNvPr id="11" name="Picture 10"/>
          <p:cNvPicPr>
            <a:picLocks noChangeAspect="1"/>
          </p:cNvPicPr>
          <p:nvPr/>
        </p:nvPicPr>
        <p:blipFill>
          <a:blip r:embed="rId2"/>
          <a:stretch>
            <a:fillRect/>
          </a:stretch>
        </p:blipFill>
        <p:spPr>
          <a:xfrm>
            <a:off x="1108075" y="1425124"/>
            <a:ext cx="4591050" cy="1743075"/>
          </a:xfrm>
          <a:prstGeom prst="rect">
            <a:avLst/>
          </a:prstGeom>
        </p:spPr>
      </p:pic>
    </p:spTree>
    <p:extLst>
      <p:ext uri="{BB962C8B-B14F-4D97-AF65-F5344CB8AC3E}">
        <p14:creationId xmlns:p14="http://schemas.microsoft.com/office/powerpoint/2010/main" val="1333750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29984"/>
            <a:ext cx="8229600" cy="5396180"/>
          </a:xfrm>
        </p:spPr>
        <p:txBody>
          <a:bodyPr/>
          <a:lstStyle/>
          <a:p>
            <a:r>
              <a:rPr lang="en-US" dirty="0" smtClean="0"/>
              <a:t>Schulman IRB asks questions on the submission form about FWA. </a:t>
            </a:r>
            <a:endParaRPr lang="en-US" dirty="0"/>
          </a:p>
        </p:txBody>
      </p:sp>
      <p:pic>
        <p:nvPicPr>
          <p:cNvPr id="4" name="Picture 3"/>
          <p:cNvPicPr>
            <a:picLocks noChangeAspect="1"/>
          </p:cNvPicPr>
          <p:nvPr/>
        </p:nvPicPr>
        <p:blipFill>
          <a:blip r:embed="rId2"/>
          <a:stretch>
            <a:fillRect/>
          </a:stretch>
        </p:blipFill>
        <p:spPr>
          <a:xfrm>
            <a:off x="1315576" y="1888431"/>
            <a:ext cx="6273128" cy="4114800"/>
          </a:xfrm>
          <a:prstGeom prst="rect">
            <a:avLst/>
          </a:prstGeom>
        </p:spPr>
      </p:pic>
      <p:sp>
        <p:nvSpPr>
          <p:cNvPr id="6" name="TextBox 5"/>
          <p:cNvSpPr txBox="1"/>
          <p:nvPr/>
        </p:nvSpPr>
        <p:spPr>
          <a:xfrm>
            <a:off x="1575227" y="4218535"/>
            <a:ext cx="6131859" cy="868296"/>
          </a:xfrm>
          <a:prstGeom prst="rect">
            <a:avLst/>
          </a:prstGeom>
          <a:noFill/>
          <a:ln w="2222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16469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this Mean for Schulman IRB?</a:t>
            </a:r>
          </a:p>
        </p:txBody>
      </p:sp>
      <p:sp>
        <p:nvSpPr>
          <p:cNvPr id="3" name="Content Placeholder 2"/>
          <p:cNvSpPr>
            <a:spLocks noGrp="1"/>
          </p:cNvSpPr>
          <p:nvPr>
            <p:ph idx="1"/>
          </p:nvPr>
        </p:nvSpPr>
        <p:spPr>
          <a:xfrm>
            <a:off x="457200" y="1167974"/>
            <a:ext cx="8229600" cy="4817888"/>
          </a:xfrm>
        </p:spPr>
        <p:txBody>
          <a:bodyPr>
            <a:normAutofit/>
          </a:bodyPr>
          <a:lstStyle/>
          <a:p>
            <a:pPr>
              <a:buFont typeface="Wingdings" panose="05000000000000000000" pitchFamily="2" charset="2"/>
              <a:buChar char=""/>
            </a:pPr>
            <a:r>
              <a:rPr lang="en-US" dirty="0"/>
              <a:t>If the study is not federally funded, we need to know if the institution “checks the box</a:t>
            </a:r>
            <a:r>
              <a:rPr lang="en-US" dirty="0" smtClean="0"/>
              <a:t>.”</a:t>
            </a:r>
            <a:br>
              <a:rPr lang="en-US" dirty="0" smtClean="0"/>
            </a:br>
            <a:endParaRPr lang="en-US" dirty="0"/>
          </a:p>
          <a:p>
            <a:pPr>
              <a:buFont typeface="Wingdings" panose="05000000000000000000" pitchFamily="2" charset="2"/>
              <a:buChar char=""/>
            </a:pPr>
            <a:r>
              <a:rPr lang="en-US" dirty="0" smtClean="0"/>
              <a:t>USF </a:t>
            </a:r>
            <a:r>
              <a:rPr lang="en-US" dirty="0" smtClean="0"/>
              <a:t>does </a:t>
            </a:r>
            <a:r>
              <a:rPr lang="en-US" dirty="0" smtClean="0"/>
              <a:t>not check </a:t>
            </a:r>
            <a:r>
              <a:rPr lang="en-US" dirty="0" smtClean="0"/>
              <a:t>the box. </a:t>
            </a:r>
          </a:p>
          <a:p>
            <a:pPr>
              <a:buFont typeface="Wingdings" panose="05000000000000000000" pitchFamily="2" charset="2"/>
              <a:buChar char=""/>
            </a:pPr>
            <a:endParaRPr lang="en-US" dirty="0"/>
          </a:p>
          <a:p>
            <a:pPr>
              <a:buFont typeface="Wingdings" panose="05000000000000000000" pitchFamily="2" charset="2"/>
              <a:buChar char=""/>
            </a:pPr>
            <a:r>
              <a:rPr lang="en-US" dirty="0" smtClean="0"/>
              <a:t>When </a:t>
            </a:r>
            <a:r>
              <a:rPr lang="en-US" dirty="0"/>
              <a:t>we have formal agreements and </a:t>
            </a:r>
            <a:r>
              <a:rPr lang="en-US" dirty="0" smtClean="0"/>
              <a:t>know what </a:t>
            </a:r>
            <a:r>
              <a:rPr lang="en-US" dirty="0"/>
              <a:t>type of FWA the institution </a:t>
            </a:r>
            <a:r>
              <a:rPr lang="en-US" dirty="0" smtClean="0"/>
              <a:t>has, we document it in a database. This helps us determine whether or not to ask for additional agreements or information.</a:t>
            </a:r>
            <a:br>
              <a:rPr lang="en-US" dirty="0" smtClean="0"/>
            </a:br>
            <a:endParaRPr lang="en-US" dirty="0" smtClean="0"/>
          </a:p>
          <a:p>
            <a:pPr>
              <a:buFont typeface="Wingdings" panose="05000000000000000000" pitchFamily="2" charset="2"/>
              <a:buChar char=""/>
            </a:pPr>
            <a:r>
              <a:rPr lang="en-US" dirty="0" smtClean="0"/>
              <a:t>We often get conflicting information.</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57450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21" name="TextBox 20"/>
          <p:cNvSpPr txBox="1"/>
          <p:nvPr/>
        </p:nvSpPr>
        <p:spPr>
          <a:xfrm>
            <a:off x="799927" y="2922767"/>
            <a:ext cx="1896494" cy="369332"/>
          </a:xfrm>
          <a:prstGeom prst="rect">
            <a:avLst/>
          </a:prstGeom>
          <a:noFill/>
        </p:spPr>
        <p:txBody>
          <a:bodyPr wrap="square" rtlCol="0">
            <a:spAutoFit/>
          </a:bodyPr>
          <a:lstStyle/>
          <a:p>
            <a:pPr algn="ctr"/>
            <a:r>
              <a:rPr lang="en-US" b="1" dirty="0" smtClean="0"/>
              <a:t>Introductions</a:t>
            </a:r>
            <a:endParaRPr lang="en-US" b="1" dirty="0"/>
          </a:p>
        </p:txBody>
      </p:sp>
      <p:sp>
        <p:nvSpPr>
          <p:cNvPr id="22" name="TextBox 21"/>
          <p:cNvSpPr txBox="1"/>
          <p:nvPr/>
        </p:nvSpPr>
        <p:spPr>
          <a:xfrm>
            <a:off x="3710932" y="2922767"/>
            <a:ext cx="1896494" cy="369332"/>
          </a:xfrm>
          <a:prstGeom prst="rect">
            <a:avLst/>
          </a:prstGeom>
          <a:noFill/>
        </p:spPr>
        <p:txBody>
          <a:bodyPr wrap="square" rtlCol="0">
            <a:spAutoFit/>
          </a:bodyPr>
          <a:lstStyle/>
          <a:p>
            <a:pPr algn="ctr"/>
            <a:r>
              <a:rPr lang="en-US" b="1" dirty="0" smtClean="0"/>
              <a:t>News</a:t>
            </a:r>
            <a:endParaRPr lang="en-US" b="1" dirty="0"/>
          </a:p>
        </p:txBody>
      </p:sp>
      <p:sp>
        <p:nvSpPr>
          <p:cNvPr id="23" name="TextBox 22"/>
          <p:cNvSpPr txBox="1"/>
          <p:nvPr/>
        </p:nvSpPr>
        <p:spPr>
          <a:xfrm>
            <a:off x="6446036" y="2917029"/>
            <a:ext cx="1896494" cy="369332"/>
          </a:xfrm>
          <a:prstGeom prst="rect">
            <a:avLst/>
          </a:prstGeom>
          <a:noFill/>
        </p:spPr>
        <p:txBody>
          <a:bodyPr wrap="square" rtlCol="0">
            <a:spAutoFit/>
          </a:bodyPr>
          <a:lstStyle/>
          <a:p>
            <a:pPr algn="ctr"/>
            <a:r>
              <a:rPr lang="en-US" b="1" dirty="0" smtClean="0"/>
              <a:t>What’s New?</a:t>
            </a:r>
            <a:endParaRPr lang="en-US" b="1" dirty="0"/>
          </a:p>
        </p:txBody>
      </p:sp>
      <p:pic>
        <p:nvPicPr>
          <p:cNvPr id="24" name="Picture 2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106" y="1997279"/>
            <a:ext cx="1411291" cy="1411291"/>
          </a:xfrm>
          <a:prstGeom prst="rect">
            <a:avLst/>
          </a:prstGeom>
        </p:spPr>
      </p:pic>
      <p:sp>
        <p:nvSpPr>
          <p:cNvPr id="25" name="TextBox 24"/>
          <p:cNvSpPr txBox="1"/>
          <p:nvPr/>
        </p:nvSpPr>
        <p:spPr>
          <a:xfrm>
            <a:off x="3885728" y="4692907"/>
            <a:ext cx="1567350" cy="369332"/>
          </a:xfrm>
          <a:prstGeom prst="rect">
            <a:avLst/>
          </a:prstGeom>
          <a:noFill/>
        </p:spPr>
        <p:txBody>
          <a:bodyPr wrap="square" rtlCol="0">
            <a:spAutoFit/>
          </a:bodyPr>
          <a:lstStyle/>
          <a:p>
            <a:pPr algn="ctr"/>
            <a:r>
              <a:rPr lang="en-US" b="1" dirty="0" smtClean="0"/>
              <a:t>FWA</a:t>
            </a:r>
            <a:endParaRPr lang="en-US" b="1" dirty="0"/>
          </a:p>
        </p:txBody>
      </p:sp>
      <p:sp>
        <p:nvSpPr>
          <p:cNvPr id="27" name="TextBox 26"/>
          <p:cNvSpPr txBox="1"/>
          <p:nvPr/>
        </p:nvSpPr>
        <p:spPr>
          <a:xfrm>
            <a:off x="968266" y="4692907"/>
            <a:ext cx="1567350" cy="369332"/>
          </a:xfrm>
          <a:prstGeom prst="rect">
            <a:avLst/>
          </a:prstGeom>
          <a:noFill/>
        </p:spPr>
        <p:txBody>
          <a:bodyPr wrap="square" rtlCol="0">
            <a:spAutoFit/>
          </a:bodyPr>
          <a:lstStyle/>
          <a:p>
            <a:pPr algn="ctr"/>
            <a:r>
              <a:rPr lang="en-US" b="1" dirty="0" smtClean="0"/>
              <a:t>Demo</a:t>
            </a:r>
            <a:endParaRPr lang="en-US" b="1" dirty="0"/>
          </a:p>
        </p:txBody>
      </p:sp>
      <p:pic>
        <p:nvPicPr>
          <p:cNvPr id="17" name="Picture 16" descr="agreemen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9650" y="128449"/>
            <a:ext cx="1246856" cy="1246856"/>
          </a:xfrm>
          <a:prstGeom prst="rect">
            <a:avLst/>
          </a:prstGeom>
        </p:spPr>
      </p:pic>
      <p:sp>
        <p:nvSpPr>
          <p:cNvPr id="26" name="TextBox 25"/>
          <p:cNvSpPr txBox="1"/>
          <p:nvPr/>
        </p:nvSpPr>
        <p:spPr>
          <a:xfrm>
            <a:off x="6594060" y="4692907"/>
            <a:ext cx="1748469" cy="369332"/>
          </a:xfrm>
          <a:prstGeom prst="rect">
            <a:avLst/>
          </a:prstGeom>
          <a:noFill/>
        </p:spPr>
        <p:txBody>
          <a:bodyPr wrap="square" rtlCol="0">
            <a:spAutoFit/>
          </a:bodyPr>
          <a:lstStyle/>
          <a:p>
            <a:pPr algn="ctr"/>
            <a:r>
              <a:rPr lang="en-US" b="1" dirty="0" smtClean="0"/>
              <a:t>NPRM</a:t>
            </a:r>
            <a:endParaRPr lang="en-US" b="1" dirty="0"/>
          </a:p>
        </p:txBody>
      </p:sp>
      <p:pic>
        <p:nvPicPr>
          <p:cNvPr id="16" name="Picture 15" descr="new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9544" y="1920073"/>
            <a:ext cx="1409563" cy="1409563"/>
          </a:xfrm>
          <a:prstGeom prst="rect">
            <a:avLst/>
          </a:prstGeom>
        </p:spPr>
      </p:pic>
      <p:pic>
        <p:nvPicPr>
          <p:cNvPr id="20" name="Picture 19" descr="Checkmark_Red-0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2230" y="1850943"/>
            <a:ext cx="1140931" cy="1219527"/>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4032" y="3422621"/>
            <a:ext cx="1687244" cy="1687244"/>
          </a:xfrm>
          <a:prstGeom prst="rect">
            <a:avLst/>
          </a:prstGeom>
        </p:spPr>
      </p:pic>
      <p:pic>
        <p:nvPicPr>
          <p:cNvPr id="31" name="Picture 30" descr="institutions_red.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36563" y="3659633"/>
            <a:ext cx="1270320" cy="1270320"/>
          </a:xfrm>
          <a:prstGeom prst="rect">
            <a:avLst/>
          </a:prstGeom>
        </p:spPr>
      </p:pic>
      <p:pic>
        <p:nvPicPr>
          <p:cNvPr id="32" name="Picture 31" descr="clipboard.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33402" y="3166625"/>
            <a:ext cx="2269783" cy="2269783"/>
          </a:xfrm>
          <a:prstGeom prst="rect">
            <a:avLst/>
          </a:prstGeom>
        </p:spPr>
      </p:pic>
    </p:spTree>
    <p:extLst>
      <p:ext uri="{BB962C8B-B14F-4D97-AF65-F5344CB8AC3E}">
        <p14:creationId xmlns:p14="http://schemas.microsoft.com/office/powerpoint/2010/main" val="3657850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Feel better?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272" y="2508003"/>
            <a:ext cx="3096874" cy="283464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288" y="1322173"/>
            <a:ext cx="3625269" cy="21945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2940" y="4505100"/>
            <a:ext cx="2902952" cy="1920240"/>
          </a:xfrm>
          <a:prstGeom prst="rect">
            <a:avLst/>
          </a:prstGeom>
        </p:spPr>
      </p:pic>
    </p:spTree>
    <p:extLst>
      <p:ext uri="{BB962C8B-B14F-4D97-AF65-F5344CB8AC3E}">
        <p14:creationId xmlns:p14="http://schemas.microsoft.com/office/powerpoint/2010/main" val="751574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1814"/>
            <a:ext cx="4509482" cy="1143000"/>
          </a:xfrm>
        </p:spPr>
        <p:txBody>
          <a:bodyPr>
            <a:normAutofit fontScale="90000"/>
          </a:bodyPr>
          <a:lstStyle/>
          <a:p>
            <a:pPr>
              <a:defRPr/>
            </a:pPr>
            <a:r>
              <a:rPr lang="en-US" dirty="0" smtClean="0">
                <a:solidFill>
                  <a:schemeClr val="bg1"/>
                </a:solidFill>
              </a:rPr>
              <a:t>Notice of Proposed Rulemaking</a:t>
            </a:r>
            <a:endParaRPr lang="en-US" dirty="0"/>
          </a:p>
        </p:txBody>
      </p:sp>
      <p:sp>
        <p:nvSpPr>
          <p:cNvPr id="5" name="TextBox 4"/>
          <p:cNvSpPr txBox="1"/>
          <p:nvPr/>
        </p:nvSpPr>
        <p:spPr>
          <a:xfrm>
            <a:off x="453743" y="376296"/>
            <a:ext cx="3019778" cy="523220"/>
          </a:xfrm>
          <a:prstGeom prst="rect">
            <a:avLst/>
          </a:prstGeom>
          <a:noFill/>
        </p:spPr>
        <p:txBody>
          <a:bodyPr wrap="square" rtlCol="0">
            <a:spAutoFit/>
          </a:bodyPr>
          <a:lstStyle/>
          <a:p>
            <a:r>
              <a:rPr lang="en-US" sz="1400" dirty="0" smtClean="0">
                <a:solidFill>
                  <a:srgbClr val="FFFFFF"/>
                </a:solidFill>
              </a:rPr>
              <a:t>July </a:t>
            </a:r>
            <a:r>
              <a:rPr lang="en-US" sz="1400" dirty="0" smtClean="0">
                <a:solidFill>
                  <a:srgbClr val="FFFFFF"/>
                </a:solidFill>
              </a:rPr>
              <a:t>21</a:t>
            </a:r>
            <a:r>
              <a:rPr lang="en-US" sz="1400" baseline="30000" dirty="0" smtClean="0">
                <a:solidFill>
                  <a:srgbClr val="FFFFFF"/>
                </a:solidFill>
              </a:rPr>
              <a:t>st</a:t>
            </a:r>
            <a:r>
              <a:rPr lang="en-US" sz="1400" dirty="0" smtClean="0">
                <a:solidFill>
                  <a:srgbClr val="FFFFFF"/>
                </a:solidFill>
              </a:rPr>
              <a:t>, </a:t>
            </a:r>
            <a:r>
              <a:rPr lang="en-US" sz="1400" dirty="0" smtClean="0">
                <a:solidFill>
                  <a:srgbClr val="FFFFFF"/>
                </a:solidFill>
              </a:rPr>
              <a:t>2016</a:t>
            </a:r>
          </a:p>
          <a:p>
            <a:r>
              <a:rPr lang="en-US" sz="1400" dirty="0" smtClean="0">
                <a:solidFill>
                  <a:srgbClr val="FFFFFF"/>
                </a:solidFill>
              </a:rPr>
              <a:t>University of South Florida</a:t>
            </a:r>
            <a:endParaRPr lang="en-US" sz="1400" dirty="0">
              <a:solidFill>
                <a:srgbClr val="FFFFFF"/>
              </a:solidFill>
            </a:endParaRPr>
          </a:p>
        </p:txBody>
      </p:sp>
    </p:spTree>
    <p:extLst>
      <p:ext uri="{BB962C8B-B14F-4D97-AF65-F5344CB8AC3E}">
        <p14:creationId xmlns:p14="http://schemas.microsoft.com/office/powerpoint/2010/main" val="773060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NPRM Proposed Changes</a:t>
            </a:r>
            <a:br>
              <a:rPr lang="en-US" dirty="0"/>
            </a:br>
            <a:r>
              <a:rPr lang="en-US" sz="2200" dirty="0"/>
              <a:t>Notice of Proposed Rulemaking</a:t>
            </a:r>
          </a:p>
        </p:txBody>
      </p:sp>
      <p:sp>
        <p:nvSpPr>
          <p:cNvPr id="3" name="Content Placeholder 2"/>
          <p:cNvSpPr>
            <a:spLocks noGrp="1"/>
          </p:cNvSpPr>
          <p:nvPr>
            <p:ph idx="1"/>
          </p:nvPr>
        </p:nvSpPr>
        <p:spPr/>
        <p:txBody>
          <a:bodyPr/>
          <a:lstStyle/>
          <a:p>
            <a:r>
              <a:rPr lang="en-US" dirty="0"/>
              <a:t>The U.S. Department of Health and Human Services and fifteen other Federal Departments and Agencies have announced proposed revisions to modernize, strengthen, and make more effective the Federal Policy for the Protection of Human Subjects that was promulgated as a Common Rule in 1991.  </a:t>
            </a:r>
            <a:r>
              <a:rPr lang="en-US" dirty="0">
                <a:hlinkClick r:id="rId2"/>
              </a:rPr>
              <a:t>A Notice of Proposed Rulemaking (NPRM) was published in the Federal Register on September 8, 2015 (PDF 1063 KB)</a:t>
            </a:r>
            <a:r>
              <a:rPr lang="en-US" dirty="0"/>
              <a:t>. </a:t>
            </a:r>
          </a:p>
        </p:txBody>
      </p:sp>
    </p:spTree>
    <p:extLst>
      <p:ext uri="{BB962C8B-B14F-4D97-AF65-F5344CB8AC3E}">
        <p14:creationId xmlns:p14="http://schemas.microsoft.com/office/powerpoint/2010/main" val="218324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NPRM Proposed Changes</a:t>
            </a:r>
            <a:br>
              <a:rPr lang="en-US" dirty="0"/>
            </a:br>
            <a:r>
              <a:rPr lang="en-US" sz="2200" dirty="0"/>
              <a:t>Notice of Proposed Rulemaking</a:t>
            </a:r>
          </a:p>
        </p:txBody>
      </p:sp>
      <p:pic>
        <p:nvPicPr>
          <p:cNvPr id="4" name="Content Placeholder 3"/>
          <p:cNvPicPr>
            <a:picLocks noGrp="1" noChangeAspect="1"/>
          </p:cNvPicPr>
          <p:nvPr>
            <p:ph idx="1"/>
          </p:nvPr>
        </p:nvPicPr>
        <p:blipFill>
          <a:blip r:embed="rId2"/>
          <a:stretch>
            <a:fillRect/>
          </a:stretch>
        </p:blipFill>
        <p:spPr>
          <a:xfrm>
            <a:off x="332232" y="1166018"/>
            <a:ext cx="7699608" cy="4525963"/>
          </a:xfrm>
          <a:prstGeom prst="rect">
            <a:avLst/>
          </a:prstGeom>
        </p:spPr>
      </p:pic>
      <p:sp>
        <p:nvSpPr>
          <p:cNvPr id="5" name="Rectangle 4"/>
          <p:cNvSpPr/>
          <p:nvPr/>
        </p:nvSpPr>
        <p:spPr>
          <a:xfrm>
            <a:off x="3892924" y="6306081"/>
            <a:ext cx="5197288" cy="230832"/>
          </a:xfrm>
          <a:prstGeom prst="rect">
            <a:avLst/>
          </a:prstGeom>
        </p:spPr>
        <p:txBody>
          <a:bodyPr wrap="square">
            <a:spAutoFit/>
          </a:bodyPr>
          <a:lstStyle/>
          <a:p>
            <a:r>
              <a:rPr lang="en-US" sz="900" dirty="0"/>
              <a:t>http://www.hhs.gov/ohrp/regulations-and-policy/regulations/nprm-2015-summary/index.html</a:t>
            </a:r>
          </a:p>
        </p:txBody>
      </p:sp>
    </p:spTree>
    <p:extLst>
      <p:ext uri="{BB962C8B-B14F-4D97-AF65-F5344CB8AC3E}">
        <p14:creationId xmlns:p14="http://schemas.microsoft.com/office/powerpoint/2010/main" val="2853432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NPRM Proposed Changes</a:t>
            </a:r>
            <a:br>
              <a:rPr lang="en-US" dirty="0"/>
            </a:br>
            <a:r>
              <a:rPr lang="en-US" sz="2200" dirty="0"/>
              <a:t>Notice of Proposed Rulemaking</a:t>
            </a:r>
          </a:p>
        </p:txBody>
      </p:sp>
      <p:pic>
        <p:nvPicPr>
          <p:cNvPr id="4" name="Content Placeholder 3"/>
          <p:cNvPicPr>
            <a:picLocks noGrp="1" noChangeAspect="1"/>
          </p:cNvPicPr>
          <p:nvPr>
            <p:ph idx="1"/>
          </p:nvPr>
        </p:nvPicPr>
        <p:blipFill>
          <a:blip r:embed="rId2"/>
          <a:stretch>
            <a:fillRect/>
          </a:stretch>
        </p:blipFill>
        <p:spPr>
          <a:xfrm>
            <a:off x="754181" y="1600200"/>
            <a:ext cx="7635638" cy="4525963"/>
          </a:xfrm>
          <a:prstGeom prst="rect">
            <a:avLst/>
          </a:prstGeom>
        </p:spPr>
      </p:pic>
      <p:sp>
        <p:nvSpPr>
          <p:cNvPr id="5" name="Rectangle 4"/>
          <p:cNvSpPr/>
          <p:nvPr/>
        </p:nvSpPr>
        <p:spPr>
          <a:xfrm>
            <a:off x="3892924" y="6306081"/>
            <a:ext cx="5197288" cy="230832"/>
          </a:xfrm>
          <a:prstGeom prst="rect">
            <a:avLst/>
          </a:prstGeom>
        </p:spPr>
        <p:txBody>
          <a:bodyPr wrap="square">
            <a:spAutoFit/>
          </a:bodyPr>
          <a:lstStyle/>
          <a:p>
            <a:r>
              <a:rPr lang="en-US" sz="900" dirty="0"/>
              <a:t>http://www.hhs.gov/ohrp/regulations-and-policy/regulations/nprm-2015-summary/index.html</a:t>
            </a:r>
          </a:p>
        </p:txBody>
      </p:sp>
    </p:spTree>
    <p:extLst>
      <p:ext uri="{BB962C8B-B14F-4D97-AF65-F5344CB8AC3E}">
        <p14:creationId xmlns:p14="http://schemas.microsoft.com/office/powerpoint/2010/main" val="4224923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NPRM Proposed Changes</a:t>
            </a:r>
            <a:br>
              <a:rPr lang="en-US" dirty="0"/>
            </a:br>
            <a:r>
              <a:rPr lang="en-US" sz="2200" dirty="0"/>
              <a:t>Notice of Proposed Rulemaking</a:t>
            </a:r>
          </a:p>
        </p:txBody>
      </p:sp>
      <p:pic>
        <p:nvPicPr>
          <p:cNvPr id="6" name="Content Placeholder 5"/>
          <p:cNvPicPr>
            <a:picLocks noGrp="1" noChangeAspect="1"/>
          </p:cNvPicPr>
          <p:nvPr>
            <p:ph idx="1"/>
          </p:nvPr>
        </p:nvPicPr>
        <p:blipFill>
          <a:blip r:embed="rId2"/>
          <a:stretch>
            <a:fillRect/>
          </a:stretch>
        </p:blipFill>
        <p:spPr>
          <a:xfrm>
            <a:off x="457200" y="1660181"/>
            <a:ext cx="8229600" cy="4406001"/>
          </a:xfrm>
          <a:prstGeom prst="rect">
            <a:avLst/>
          </a:prstGeom>
        </p:spPr>
      </p:pic>
      <p:sp>
        <p:nvSpPr>
          <p:cNvPr id="7" name="Rectangle 6"/>
          <p:cNvSpPr/>
          <p:nvPr/>
        </p:nvSpPr>
        <p:spPr>
          <a:xfrm>
            <a:off x="3892924" y="6306081"/>
            <a:ext cx="5197288" cy="230832"/>
          </a:xfrm>
          <a:prstGeom prst="rect">
            <a:avLst/>
          </a:prstGeom>
        </p:spPr>
        <p:txBody>
          <a:bodyPr wrap="square">
            <a:spAutoFit/>
          </a:bodyPr>
          <a:lstStyle/>
          <a:p>
            <a:r>
              <a:rPr lang="en-US" sz="900" dirty="0"/>
              <a:t>http://www.hhs.gov/ohrp/regulations-and-policy/regulations/nprm-2015-summary/index.html</a:t>
            </a:r>
          </a:p>
        </p:txBody>
      </p:sp>
    </p:spTree>
    <p:extLst>
      <p:ext uri="{BB962C8B-B14F-4D97-AF65-F5344CB8AC3E}">
        <p14:creationId xmlns:p14="http://schemas.microsoft.com/office/powerpoint/2010/main" val="2353587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idx="1"/>
          </p:nvPr>
        </p:nvSpPr>
        <p:spPr/>
        <p:txBody>
          <a:bodyPr/>
          <a:lstStyle/>
          <a:p>
            <a:r>
              <a:rPr lang="en-US" dirty="0" smtClean="0"/>
              <a:t>Recruitment and Study-Related Material</a:t>
            </a:r>
          </a:p>
          <a:p>
            <a:pPr lvl="1"/>
            <a:r>
              <a:rPr lang="en-US" dirty="0" smtClean="0"/>
              <a:t>Media releases</a:t>
            </a:r>
          </a:p>
          <a:p>
            <a:pPr lvl="1"/>
            <a:r>
              <a:rPr lang="en-US" dirty="0" smtClean="0"/>
              <a:t>Patient education</a:t>
            </a:r>
          </a:p>
          <a:p>
            <a:pPr lvl="1"/>
            <a:r>
              <a:rPr lang="en-US" dirty="0" smtClean="0"/>
              <a:t>Dr. to Dr. letters</a:t>
            </a:r>
          </a:p>
          <a:p>
            <a:pPr lvl="1"/>
            <a:r>
              <a:rPr lang="en-US" dirty="0" smtClean="0"/>
              <a:t>Flyers	</a:t>
            </a:r>
          </a:p>
          <a:p>
            <a:pPr lvl="2"/>
            <a:r>
              <a:rPr lang="en-US" dirty="0" smtClean="0"/>
              <a:t>Recruiting subjects</a:t>
            </a:r>
          </a:p>
          <a:p>
            <a:pPr lvl="2"/>
            <a:r>
              <a:rPr lang="en-US" dirty="0" smtClean="0"/>
              <a:t>Collecting data</a:t>
            </a:r>
          </a:p>
          <a:p>
            <a:r>
              <a:rPr lang="en-US" dirty="0" smtClean="0"/>
              <a:t>Informed Consent Process</a:t>
            </a:r>
          </a:p>
          <a:p>
            <a:pPr lvl="1"/>
            <a:r>
              <a:rPr lang="en-US" dirty="0" smtClean="0"/>
              <a:t>Short form</a:t>
            </a:r>
          </a:p>
          <a:p>
            <a:pPr lvl="1"/>
            <a:r>
              <a:rPr lang="en-US" dirty="0" smtClean="0"/>
              <a:t>Updated IC and re-consenting</a:t>
            </a:r>
          </a:p>
          <a:p>
            <a:pPr lvl="1"/>
            <a:endParaRPr lang="en-US" dirty="0" smtClean="0"/>
          </a:p>
          <a:p>
            <a:pPr lvl="1"/>
            <a:endParaRPr lang="en-US" dirty="0"/>
          </a:p>
        </p:txBody>
      </p:sp>
    </p:spTree>
    <p:extLst>
      <p:ext uri="{BB962C8B-B14F-4D97-AF65-F5344CB8AC3E}">
        <p14:creationId xmlns:p14="http://schemas.microsoft.com/office/powerpoint/2010/main" val="1973814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Rectangle 2"/>
          <p:cNvSpPr/>
          <p:nvPr/>
        </p:nvSpPr>
        <p:spPr>
          <a:xfrm>
            <a:off x="2431084" y="3834430"/>
            <a:ext cx="3780589" cy="1514261"/>
          </a:xfrm>
          <a:prstGeom prst="rect">
            <a:avLst/>
          </a:prstGeom>
        </p:spPr>
        <p:txBody>
          <a:bodyPr wrap="square">
            <a:spAutoFit/>
          </a:bodyPr>
          <a:lstStyle/>
          <a:p>
            <a:pPr algn="ctr">
              <a:lnSpc>
                <a:spcPct val="110000"/>
              </a:lnSpc>
            </a:pPr>
            <a:r>
              <a:rPr lang="en-US" sz="2000" b="1" dirty="0" smtClean="0">
                <a:solidFill>
                  <a:srgbClr val="C23D3D"/>
                </a:solidFill>
              </a:rPr>
              <a:t>Maria Stivers</a:t>
            </a:r>
          </a:p>
          <a:p>
            <a:pPr algn="ctr">
              <a:lnSpc>
                <a:spcPct val="110000"/>
              </a:lnSpc>
            </a:pPr>
            <a:r>
              <a:rPr lang="en-US" sz="1600" b="1" i="1" dirty="0" smtClean="0">
                <a:solidFill>
                  <a:srgbClr val="444441"/>
                </a:solidFill>
              </a:rPr>
              <a:t>Manager</a:t>
            </a:r>
            <a:r>
              <a:rPr lang="en-US" sz="1600" b="1" i="1" dirty="0">
                <a:solidFill>
                  <a:srgbClr val="444441"/>
                </a:solidFill>
              </a:rPr>
              <a:t>, </a:t>
            </a:r>
            <a:r>
              <a:rPr lang="en-US" sz="1600" b="1" i="1" dirty="0" smtClean="0">
                <a:solidFill>
                  <a:srgbClr val="444441"/>
                </a:solidFill>
              </a:rPr>
              <a:t>Institutional Services</a:t>
            </a:r>
            <a:endParaRPr lang="en-US" sz="1600" b="1" i="1" dirty="0">
              <a:solidFill>
                <a:srgbClr val="444441"/>
              </a:solidFill>
            </a:endParaRPr>
          </a:p>
          <a:p>
            <a:pPr algn="ctr">
              <a:lnSpc>
                <a:spcPct val="110000"/>
              </a:lnSpc>
            </a:pPr>
            <a:r>
              <a:rPr lang="en-US" sz="1600" dirty="0">
                <a:solidFill>
                  <a:srgbClr val="444441"/>
                </a:solidFill>
              </a:rPr>
              <a:t>Office: </a:t>
            </a:r>
            <a:r>
              <a:rPr lang="en-US" sz="1600" dirty="0" smtClean="0">
                <a:solidFill>
                  <a:srgbClr val="444441"/>
                </a:solidFill>
              </a:rPr>
              <a:t>513.794.5743</a:t>
            </a:r>
            <a:endParaRPr lang="en-US" sz="1600" dirty="0">
              <a:solidFill>
                <a:srgbClr val="444441"/>
              </a:solidFill>
            </a:endParaRPr>
          </a:p>
          <a:p>
            <a:pPr algn="ctr">
              <a:lnSpc>
                <a:spcPct val="110000"/>
              </a:lnSpc>
            </a:pPr>
            <a:r>
              <a:rPr lang="en-US" sz="1600" dirty="0">
                <a:solidFill>
                  <a:srgbClr val="444441"/>
                </a:solidFill>
              </a:rPr>
              <a:t>Mobile: </a:t>
            </a:r>
            <a:r>
              <a:rPr lang="en-US" sz="1600" dirty="0" smtClean="0">
                <a:solidFill>
                  <a:srgbClr val="444441"/>
                </a:solidFill>
              </a:rPr>
              <a:t>859-760-6772</a:t>
            </a:r>
            <a:endParaRPr lang="en-US" sz="1600" dirty="0">
              <a:solidFill>
                <a:srgbClr val="444441"/>
              </a:solidFill>
            </a:endParaRPr>
          </a:p>
          <a:p>
            <a:pPr algn="ctr">
              <a:lnSpc>
                <a:spcPct val="110000"/>
              </a:lnSpc>
            </a:pPr>
            <a:r>
              <a:rPr lang="en-US" sz="1600" u="sng" dirty="0" smtClean="0">
                <a:solidFill>
                  <a:srgbClr val="C23D3D"/>
                </a:solidFill>
                <a:hlinkClick r:id="rId2"/>
              </a:rPr>
              <a:t>mstivers@sairb.com</a:t>
            </a:r>
            <a:endParaRPr lang="en-US" sz="1600" dirty="0">
              <a:solidFill>
                <a:srgbClr val="C23D3D"/>
              </a:solidFill>
            </a:endParaRPr>
          </a:p>
        </p:txBody>
      </p:sp>
      <p:grpSp>
        <p:nvGrpSpPr>
          <p:cNvPr id="7" name="Group 6"/>
          <p:cNvGrpSpPr/>
          <p:nvPr/>
        </p:nvGrpSpPr>
        <p:grpSpPr>
          <a:xfrm>
            <a:off x="457200" y="1196556"/>
            <a:ext cx="8367592" cy="1862048"/>
            <a:chOff x="457200" y="790768"/>
            <a:chExt cx="8367592" cy="1862048"/>
          </a:xfrm>
        </p:grpSpPr>
        <p:sp>
          <p:nvSpPr>
            <p:cNvPr id="8" name="Rectangle 7"/>
            <p:cNvSpPr/>
            <p:nvPr/>
          </p:nvSpPr>
          <p:spPr>
            <a:xfrm>
              <a:off x="457200" y="1264891"/>
              <a:ext cx="7683500" cy="990595"/>
            </a:xfrm>
            <a:prstGeom prst="rect">
              <a:avLst/>
            </a:prstGeom>
            <a:solidFill>
              <a:srgbClr val="7879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40790" y="1338916"/>
              <a:ext cx="7124700" cy="830997"/>
            </a:xfrm>
            <a:prstGeom prst="rect">
              <a:avLst/>
            </a:prstGeom>
            <a:noFill/>
          </p:spPr>
          <p:txBody>
            <a:bodyPr wrap="square" rtlCol="0">
              <a:spAutoFit/>
            </a:bodyPr>
            <a:lstStyle/>
            <a:p>
              <a:pPr algn="ctr"/>
              <a:r>
                <a:rPr lang="en-US" sz="2400" b="1" dirty="0">
                  <a:solidFill>
                    <a:srgbClr val="FFFFFF"/>
                  </a:solidFill>
                </a:rPr>
                <a:t>For questions or to schedule </a:t>
              </a:r>
              <a:r>
                <a:rPr lang="en-US" sz="2400" b="1" dirty="0" smtClean="0">
                  <a:solidFill>
                    <a:srgbClr val="FFFFFF"/>
                  </a:solidFill>
                </a:rPr>
                <a:t>demos </a:t>
              </a:r>
              <a:br>
                <a:rPr lang="en-US" sz="2400" b="1" dirty="0" smtClean="0">
                  <a:solidFill>
                    <a:srgbClr val="FFFFFF"/>
                  </a:solidFill>
                </a:rPr>
              </a:br>
              <a:r>
                <a:rPr lang="en-US" sz="2400" b="1" dirty="0" smtClean="0">
                  <a:solidFill>
                    <a:srgbClr val="FFFFFF"/>
                  </a:solidFill>
                </a:rPr>
                <a:t>or </a:t>
              </a:r>
              <a:r>
                <a:rPr lang="en-US" sz="2400" b="1" dirty="0">
                  <a:solidFill>
                    <a:srgbClr val="FFFFFF"/>
                  </a:solidFill>
                </a:rPr>
                <a:t>training please contact: </a:t>
              </a:r>
            </a:p>
          </p:txBody>
        </p:sp>
        <p:sp>
          <p:nvSpPr>
            <p:cNvPr id="10" name="Oval 9"/>
            <p:cNvSpPr/>
            <p:nvPr/>
          </p:nvSpPr>
          <p:spPr>
            <a:xfrm>
              <a:off x="7341180" y="990896"/>
              <a:ext cx="1483612" cy="1483612"/>
            </a:xfrm>
            <a:prstGeom prst="ellipse">
              <a:avLst/>
            </a:prstGeom>
            <a:solidFill>
              <a:srgbClr val="C23D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560783" y="790768"/>
              <a:ext cx="934058" cy="1862048"/>
            </a:xfrm>
            <a:prstGeom prst="rect">
              <a:avLst/>
            </a:prstGeom>
            <a:noFill/>
          </p:spPr>
          <p:txBody>
            <a:bodyPr wrap="square" rtlCol="0">
              <a:spAutoFit/>
            </a:bodyPr>
            <a:lstStyle/>
            <a:p>
              <a:r>
                <a:rPr lang="en-US" sz="11500" b="1" dirty="0" smtClean="0">
                  <a:solidFill>
                    <a:srgbClr val="FFFFFF"/>
                  </a:solidFill>
                </a:rPr>
                <a:t>?</a:t>
              </a:r>
              <a:endParaRPr lang="en-US" sz="11500" b="1" dirty="0">
                <a:solidFill>
                  <a:srgbClr val="FFFFFF"/>
                </a:solidFill>
              </a:endParaRPr>
            </a:p>
          </p:txBody>
        </p:sp>
      </p:grpSp>
    </p:spTree>
    <p:extLst>
      <p:ext uri="{BB962C8B-B14F-4D97-AF65-F5344CB8AC3E}">
        <p14:creationId xmlns:p14="http://schemas.microsoft.com/office/powerpoint/2010/main" val="318785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MoonShot 2020</a:t>
            </a:r>
          </a:p>
        </p:txBody>
      </p:sp>
      <p:pic>
        <p:nvPicPr>
          <p:cNvPr id="4" name="Picture 4" descr="http://mms.businesswire.com/media/20160113005521/en/504276/5/Circle-Moon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774" y="2835787"/>
            <a:ext cx="3910452" cy="391045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5268"/>
            <a:ext cx="8229600" cy="1732279"/>
          </a:xfrm>
        </p:spPr>
        <p:txBody>
          <a:bodyPr>
            <a:normAutofit fontScale="85000" lnSpcReduction="10000"/>
          </a:bodyPr>
          <a:lstStyle/>
          <a:p>
            <a:r>
              <a:rPr lang="en-US" dirty="0"/>
              <a:t>Historic national coalition formed to accelerate next generation immunotherapy in cancer </a:t>
            </a:r>
          </a:p>
          <a:p>
            <a:r>
              <a:rPr lang="en-US" dirty="0"/>
              <a:t>Includes leaders from large pharma, biotech, major academic cancer centers, community oncologists, and a pediatric consortium</a:t>
            </a:r>
          </a:p>
          <a:p>
            <a:r>
              <a:rPr lang="en-US" b="1" dirty="0"/>
              <a:t>Schulman selected as the national IRB </a:t>
            </a:r>
          </a:p>
          <a:p>
            <a:endParaRPr lang="en-US" dirty="0"/>
          </a:p>
        </p:txBody>
      </p:sp>
    </p:spTree>
    <p:extLst>
      <p:ext uri="{BB962C8B-B14F-4D97-AF65-F5344CB8AC3E}">
        <p14:creationId xmlns:p14="http://schemas.microsoft.com/office/powerpoint/2010/main" val="2924010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Schulman In Review</a:t>
            </a:r>
            <a:endParaRPr lang="en-US" dirty="0"/>
          </a:p>
        </p:txBody>
      </p:sp>
      <p:pic>
        <p:nvPicPr>
          <p:cNvPr id="44" name="Picture 43" descr="new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139" y="173218"/>
            <a:ext cx="941716" cy="941716"/>
          </a:xfrm>
          <a:prstGeom prst="rect">
            <a:avLst/>
          </a:prstGeom>
        </p:spPr>
      </p:pic>
      <p:sp>
        <p:nvSpPr>
          <p:cNvPr id="46" name="Rectangle 45"/>
          <p:cNvSpPr/>
          <p:nvPr/>
        </p:nvSpPr>
        <p:spPr>
          <a:xfrm>
            <a:off x="1143405" y="5852827"/>
            <a:ext cx="8216863" cy="307777"/>
          </a:xfrm>
          <a:prstGeom prst="rect">
            <a:avLst/>
          </a:prstGeom>
        </p:spPr>
        <p:txBody>
          <a:bodyPr wrap="square">
            <a:spAutoFit/>
          </a:bodyPr>
          <a:lstStyle/>
          <a:p>
            <a:r>
              <a:rPr lang="en-US" sz="1400" dirty="0" smtClean="0">
                <a:solidFill>
                  <a:srgbClr val="444441"/>
                </a:solidFill>
              </a:rPr>
              <a:t>WebPortal integration with TransPerfect’s Trial Interactive </a:t>
            </a:r>
            <a:endParaRPr lang="en-US" sz="1400" dirty="0">
              <a:solidFill>
                <a:srgbClr val="444441"/>
              </a:solidFill>
            </a:endParaRPr>
          </a:p>
        </p:txBody>
      </p:sp>
      <p:sp>
        <p:nvSpPr>
          <p:cNvPr id="47" name="Rectangle 46"/>
          <p:cNvSpPr/>
          <p:nvPr/>
        </p:nvSpPr>
        <p:spPr>
          <a:xfrm>
            <a:off x="1143405" y="5289219"/>
            <a:ext cx="8216863" cy="307777"/>
          </a:xfrm>
          <a:prstGeom prst="rect">
            <a:avLst/>
          </a:prstGeom>
        </p:spPr>
        <p:txBody>
          <a:bodyPr wrap="square">
            <a:spAutoFit/>
          </a:bodyPr>
          <a:lstStyle/>
          <a:p>
            <a:r>
              <a:rPr lang="en-US" sz="1400" dirty="0" smtClean="0">
                <a:solidFill>
                  <a:srgbClr val="444441"/>
                </a:solidFill>
              </a:rPr>
              <a:t>New forms </a:t>
            </a:r>
            <a:r>
              <a:rPr lang="en-US" sz="1400" dirty="0">
                <a:solidFill>
                  <a:srgbClr val="444441"/>
                </a:solidFill>
              </a:rPr>
              <a:t>available in SmartForm </a:t>
            </a:r>
          </a:p>
        </p:txBody>
      </p:sp>
      <p:sp>
        <p:nvSpPr>
          <p:cNvPr id="48" name="Rectangle 47"/>
          <p:cNvSpPr/>
          <p:nvPr/>
        </p:nvSpPr>
        <p:spPr>
          <a:xfrm>
            <a:off x="1143405" y="4726139"/>
            <a:ext cx="8216863" cy="307777"/>
          </a:xfrm>
          <a:prstGeom prst="rect">
            <a:avLst/>
          </a:prstGeom>
        </p:spPr>
        <p:txBody>
          <a:bodyPr wrap="square">
            <a:spAutoFit/>
          </a:bodyPr>
          <a:lstStyle/>
          <a:p>
            <a:r>
              <a:rPr lang="en-US" sz="1400" dirty="0">
                <a:solidFill>
                  <a:srgbClr val="444441"/>
                </a:solidFill>
              </a:rPr>
              <a:t>Shortest comprehensive IRB submission forms in the </a:t>
            </a:r>
            <a:r>
              <a:rPr lang="en-US" sz="1400" dirty="0" smtClean="0">
                <a:solidFill>
                  <a:srgbClr val="444441"/>
                </a:solidFill>
              </a:rPr>
              <a:t>industry</a:t>
            </a:r>
            <a:endParaRPr lang="en-US" sz="1400" dirty="0">
              <a:solidFill>
                <a:srgbClr val="444441"/>
              </a:solidFill>
            </a:endParaRPr>
          </a:p>
        </p:txBody>
      </p:sp>
      <p:sp>
        <p:nvSpPr>
          <p:cNvPr id="49" name="Rectangle 48"/>
          <p:cNvSpPr/>
          <p:nvPr/>
        </p:nvSpPr>
        <p:spPr>
          <a:xfrm>
            <a:off x="1143405" y="4149393"/>
            <a:ext cx="8216863" cy="307777"/>
          </a:xfrm>
          <a:prstGeom prst="rect">
            <a:avLst/>
          </a:prstGeom>
        </p:spPr>
        <p:txBody>
          <a:bodyPr wrap="square">
            <a:spAutoFit/>
          </a:bodyPr>
          <a:lstStyle/>
          <a:p>
            <a:r>
              <a:rPr lang="en-US" sz="1400" dirty="0" smtClean="0">
                <a:solidFill>
                  <a:srgbClr val="444441"/>
                </a:solidFill>
              </a:rPr>
              <a:t>RTP </a:t>
            </a:r>
            <a:r>
              <a:rPr lang="en-US" sz="1400" dirty="0">
                <a:solidFill>
                  <a:srgbClr val="444441"/>
                </a:solidFill>
              </a:rPr>
              <a:t>office </a:t>
            </a:r>
            <a:r>
              <a:rPr lang="en-US" sz="1400" dirty="0" smtClean="0">
                <a:solidFill>
                  <a:srgbClr val="444441"/>
                </a:solidFill>
              </a:rPr>
              <a:t>opens</a:t>
            </a:r>
            <a:endParaRPr lang="en-US" sz="1400" dirty="0">
              <a:solidFill>
                <a:srgbClr val="444441"/>
              </a:solidFill>
            </a:endParaRPr>
          </a:p>
        </p:txBody>
      </p:sp>
      <p:sp>
        <p:nvSpPr>
          <p:cNvPr id="50" name="Rectangle 49"/>
          <p:cNvSpPr/>
          <p:nvPr/>
        </p:nvSpPr>
        <p:spPr>
          <a:xfrm>
            <a:off x="1143405" y="3529543"/>
            <a:ext cx="8216863" cy="307777"/>
          </a:xfrm>
          <a:prstGeom prst="rect">
            <a:avLst/>
          </a:prstGeom>
        </p:spPr>
        <p:txBody>
          <a:bodyPr wrap="square">
            <a:spAutoFit/>
          </a:bodyPr>
          <a:lstStyle/>
          <a:p>
            <a:r>
              <a:rPr lang="en-US" sz="1400" dirty="0">
                <a:solidFill>
                  <a:srgbClr val="444441"/>
                </a:solidFill>
              </a:rPr>
              <a:t>Single review Board debuts for increased </a:t>
            </a:r>
            <a:r>
              <a:rPr lang="en-US" sz="1400" dirty="0" smtClean="0">
                <a:solidFill>
                  <a:srgbClr val="444441"/>
                </a:solidFill>
              </a:rPr>
              <a:t>efficiency</a:t>
            </a:r>
            <a:endParaRPr lang="en-US" sz="1400" dirty="0">
              <a:solidFill>
                <a:srgbClr val="444441"/>
              </a:solidFill>
            </a:endParaRPr>
          </a:p>
        </p:txBody>
      </p:sp>
      <p:sp>
        <p:nvSpPr>
          <p:cNvPr id="51" name="Rectangle 50"/>
          <p:cNvSpPr/>
          <p:nvPr/>
        </p:nvSpPr>
        <p:spPr>
          <a:xfrm>
            <a:off x="1143405" y="2385905"/>
            <a:ext cx="7614340" cy="307777"/>
          </a:xfrm>
          <a:prstGeom prst="rect">
            <a:avLst/>
          </a:prstGeom>
        </p:spPr>
        <p:txBody>
          <a:bodyPr wrap="square">
            <a:spAutoFit/>
          </a:bodyPr>
          <a:lstStyle/>
          <a:p>
            <a:r>
              <a:rPr lang="en-US" sz="1400" dirty="0">
                <a:solidFill>
                  <a:srgbClr val="444441"/>
                </a:solidFill>
              </a:rPr>
              <a:t>Schulman IRB acquires Absolute Research and Falcon Consulting </a:t>
            </a:r>
          </a:p>
        </p:txBody>
      </p:sp>
      <p:cxnSp>
        <p:nvCxnSpPr>
          <p:cNvPr id="53" name="Straight Connector 52"/>
          <p:cNvCxnSpPr/>
          <p:nvPr/>
        </p:nvCxnSpPr>
        <p:spPr>
          <a:xfrm>
            <a:off x="-126552" y="1054562"/>
            <a:ext cx="9417605" cy="0"/>
          </a:xfrm>
          <a:prstGeom prst="line">
            <a:avLst/>
          </a:prstGeom>
          <a:ln w="12700" cap="rnd"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26552" y="1638233"/>
            <a:ext cx="9417605" cy="0"/>
          </a:xfrm>
          <a:prstGeom prst="line">
            <a:avLst/>
          </a:prstGeom>
          <a:ln w="12700" cap="rnd"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126552" y="2221904"/>
            <a:ext cx="9417605" cy="0"/>
          </a:xfrm>
          <a:prstGeom prst="line">
            <a:avLst/>
          </a:prstGeom>
          <a:ln w="12700" cap="rnd"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126552" y="3389246"/>
            <a:ext cx="9417605" cy="0"/>
          </a:xfrm>
          <a:prstGeom prst="line">
            <a:avLst/>
          </a:prstGeom>
          <a:ln w="12700" cap="rnd"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26552" y="3972917"/>
            <a:ext cx="9417605" cy="0"/>
          </a:xfrm>
          <a:prstGeom prst="line">
            <a:avLst/>
          </a:prstGeom>
          <a:ln w="12700" cap="rnd"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126552" y="4556588"/>
            <a:ext cx="9417605" cy="0"/>
          </a:xfrm>
          <a:prstGeom prst="line">
            <a:avLst/>
          </a:prstGeom>
          <a:ln w="12700" cap="rnd"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126552" y="5140259"/>
            <a:ext cx="9417605" cy="0"/>
          </a:xfrm>
          <a:prstGeom prst="line">
            <a:avLst/>
          </a:prstGeom>
          <a:ln w="12700" cap="rnd"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126552" y="5723930"/>
            <a:ext cx="9417605" cy="0"/>
          </a:xfrm>
          <a:prstGeom prst="line">
            <a:avLst/>
          </a:prstGeom>
          <a:ln w="12700" cap="rnd"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89" name="Rectangle 88"/>
          <p:cNvSpPr/>
          <p:nvPr/>
        </p:nvSpPr>
        <p:spPr>
          <a:xfrm>
            <a:off x="1143405" y="1191947"/>
            <a:ext cx="7614340" cy="307777"/>
          </a:xfrm>
          <a:prstGeom prst="rect">
            <a:avLst/>
          </a:prstGeom>
        </p:spPr>
        <p:txBody>
          <a:bodyPr wrap="square">
            <a:spAutoFit/>
          </a:bodyPr>
          <a:lstStyle/>
          <a:p>
            <a:r>
              <a:rPr lang="en-US" sz="1400" dirty="0" smtClean="0">
                <a:solidFill>
                  <a:srgbClr val="444441"/>
                </a:solidFill>
              </a:rPr>
              <a:t>New Hires (VP for Oncology, VP for Compliance)</a:t>
            </a:r>
            <a:endParaRPr lang="en-US" sz="1400" dirty="0">
              <a:solidFill>
                <a:srgbClr val="444441"/>
              </a:solidFill>
            </a:endParaRPr>
          </a:p>
        </p:txBody>
      </p:sp>
      <p:sp>
        <p:nvSpPr>
          <p:cNvPr id="90" name="Rectangle 89"/>
          <p:cNvSpPr/>
          <p:nvPr/>
        </p:nvSpPr>
        <p:spPr>
          <a:xfrm>
            <a:off x="1143405" y="2962856"/>
            <a:ext cx="8216863" cy="523220"/>
          </a:xfrm>
          <a:prstGeom prst="rect">
            <a:avLst/>
          </a:prstGeom>
        </p:spPr>
        <p:txBody>
          <a:bodyPr wrap="square">
            <a:spAutoFit/>
          </a:bodyPr>
          <a:lstStyle/>
          <a:p>
            <a:r>
              <a:rPr lang="en-US" sz="1400" dirty="0" smtClean="0">
                <a:solidFill>
                  <a:srgbClr val="444441"/>
                </a:solidFill>
              </a:rPr>
              <a:t>PDQ </a:t>
            </a:r>
            <a:r>
              <a:rPr lang="en-US" sz="1400" dirty="0">
                <a:solidFill>
                  <a:srgbClr val="444441"/>
                </a:solidFill>
              </a:rPr>
              <a:t>and Prologue</a:t>
            </a:r>
          </a:p>
          <a:p>
            <a:endParaRPr lang="en-US" sz="1400" dirty="0">
              <a:solidFill>
                <a:srgbClr val="444441"/>
              </a:solidFill>
            </a:endParaRPr>
          </a:p>
        </p:txBody>
      </p:sp>
      <p:cxnSp>
        <p:nvCxnSpPr>
          <p:cNvPr id="91" name="Straight Connector 90"/>
          <p:cNvCxnSpPr/>
          <p:nvPr/>
        </p:nvCxnSpPr>
        <p:spPr>
          <a:xfrm>
            <a:off x="-126552" y="2805575"/>
            <a:ext cx="9417605" cy="0"/>
          </a:xfrm>
          <a:prstGeom prst="line">
            <a:avLst/>
          </a:prstGeom>
          <a:ln w="12700" cap="rnd"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95" name="Group 94"/>
          <p:cNvGrpSpPr/>
          <p:nvPr/>
        </p:nvGrpSpPr>
        <p:grpSpPr>
          <a:xfrm>
            <a:off x="491542" y="1239813"/>
            <a:ext cx="550495" cy="322497"/>
            <a:chOff x="456198" y="1216992"/>
            <a:chExt cx="550495" cy="322497"/>
          </a:xfrm>
        </p:grpSpPr>
        <p:sp>
          <p:nvSpPr>
            <p:cNvPr id="96" name="Rounded Rectangle 95"/>
            <p:cNvSpPr/>
            <p:nvPr/>
          </p:nvSpPr>
          <p:spPr>
            <a:xfrm>
              <a:off x="456198" y="1224688"/>
              <a:ext cx="550495" cy="314801"/>
            </a:xfrm>
            <a:prstGeom prst="roundRect">
              <a:avLst>
                <a:gd name="adj" fmla="val 6425"/>
              </a:avLst>
            </a:prstGeom>
            <a:solidFill>
              <a:srgbClr val="C23D3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Rectangle 96"/>
            <p:cNvSpPr/>
            <p:nvPr/>
          </p:nvSpPr>
          <p:spPr>
            <a:xfrm>
              <a:off x="467917" y="1216992"/>
              <a:ext cx="184731" cy="307777"/>
            </a:xfrm>
            <a:prstGeom prst="rect">
              <a:avLst/>
            </a:prstGeom>
          </p:spPr>
          <p:txBody>
            <a:bodyPr wrap="none">
              <a:spAutoFit/>
            </a:bodyPr>
            <a:lstStyle/>
            <a:p>
              <a:endParaRPr lang="en-US" sz="1400" b="1" dirty="0">
                <a:solidFill>
                  <a:srgbClr val="FFFFFF"/>
                </a:solidFill>
              </a:endParaRPr>
            </a:p>
          </p:txBody>
        </p:sp>
      </p:grpSp>
      <p:grpSp>
        <p:nvGrpSpPr>
          <p:cNvPr id="98" name="Group 97"/>
          <p:cNvGrpSpPr/>
          <p:nvPr/>
        </p:nvGrpSpPr>
        <p:grpSpPr>
          <a:xfrm>
            <a:off x="491542" y="1804044"/>
            <a:ext cx="550495" cy="322497"/>
            <a:chOff x="456198" y="1773194"/>
            <a:chExt cx="550495" cy="322497"/>
          </a:xfrm>
        </p:grpSpPr>
        <p:sp>
          <p:nvSpPr>
            <p:cNvPr id="99" name="Rounded Rectangle 98"/>
            <p:cNvSpPr/>
            <p:nvPr/>
          </p:nvSpPr>
          <p:spPr>
            <a:xfrm>
              <a:off x="456198" y="1780890"/>
              <a:ext cx="550495" cy="314801"/>
            </a:xfrm>
            <a:prstGeom prst="roundRect">
              <a:avLst>
                <a:gd name="adj" fmla="val 6425"/>
              </a:avLst>
            </a:prstGeom>
            <a:solidFill>
              <a:srgbClr val="C23D3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0" name="Rectangle 99"/>
            <p:cNvSpPr/>
            <p:nvPr/>
          </p:nvSpPr>
          <p:spPr>
            <a:xfrm>
              <a:off x="467917" y="1773194"/>
              <a:ext cx="184731" cy="307777"/>
            </a:xfrm>
            <a:prstGeom prst="rect">
              <a:avLst/>
            </a:prstGeom>
          </p:spPr>
          <p:txBody>
            <a:bodyPr wrap="none">
              <a:spAutoFit/>
            </a:bodyPr>
            <a:lstStyle/>
            <a:p>
              <a:endParaRPr lang="en-US" sz="1400" dirty="0">
                <a:solidFill>
                  <a:srgbClr val="FFFFFF"/>
                </a:solidFill>
              </a:endParaRPr>
            </a:p>
          </p:txBody>
        </p:sp>
      </p:grpSp>
      <p:grpSp>
        <p:nvGrpSpPr>
          <p:cNvPr id="101" name="Group 100"/>
          <p:cNvGrpSpPr/>
          <p:nvPr/>
        </p:nvGrpSpPr>
        <p:grpSpPr>
          <a:xfrm>
            <a:off x="491542" y="2375859"/>
            <a:ext cx="550495" cy="322497"/>
            <a:chOff x="456198" y="2329396"/>
            <a:chExt cx="550495" cy="322497"/>
          </a:xfrm>
        </p:grpSpPr>
        <p:sp>
          <p:nvSpPr>
            <p:cNvPr id="102" name="Rounded Rectangle 101"/>
            <p:cNvSpPr/>
            <p:nvPr/>
          </p:nvSpPr>
          <p:spPr>
            <a:xfrm>
              <a:off x="456198" y="2337092"/>
              <a:ext cx="550495" cy="314801"/>
            </a:xfrm>
            <a:prstGeom prst="roundRect">
              <a:avLst>
                <a:gd name="adj" fmla="val 6425"/>
              </a:avLst>
            </a:prstGeom>
            <a:solidFill>
              <a:srgbClr val="C23D3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3" name="Rectangle 102"/>
            <p:cNvSpPr/>
            <p:nvPr/>
          </p:nvSpPr>
          <p:spPr>
            <a:xfrm>
              <a:off x="479676" y="2329396"/>
              <a:ext cx="184731" cy="307777"/>
            </a:xfrm>
            <a:prstGeom prst="rect">
              <a:avLst/>
            </a:prstGeom>
          </p:spPr>
          <p:txBody>
            <a:bodyPr wrap="none">
              <a:spAutoFit/>
            </a:bodyPr>
            <a:lstStyle/>
            <a:p>
              <a:endParaRPr lang="en-US" sz="1400" dirty="0">
                <a:solidFill>
                  <a:srgbClr val="FFFFFF"/>
                </a:solidFill>
              </a:endParaRPr>
            </a:p>
          </p:txBody>
        </p:sp>
      </p:grpSp>
      <p:grpSp>
        <p:nvGrpSpPr>
          <p:cNvPr id="104" name="Group 103"/>
          <p:cNvGrpSpPr/>
          <p:nvPr/>
        </p:nvGrpSpPr>
        <p:grpSpPr>
          <a:xfrm>
            <a:off x="491542" y="3477165"/>
            <a:ext cx="550495" cy="322497"/>
            <a:chOff x="456198" y="3441800"/>
            <a:chExt cx="550495" cy="322497"/>
          </a:xfrm>
        </p:grpSpPr>
        <p:sp>
          <p:nvSpPr>
            <p:cNvPr id="105" name="Rounded Rectangle 104"/>
            <p:cNvSpPr/>
            <p:nvPr/>
          </p:nvSpPr>
          <p:spPr>
            <a:xfrm>
              <a:off x="456198" y="3449496"/>
              <a:ext cx="550495" cy="314801"/>
            </a:xfrm>
            <a:prstGeom prst="roundRect">
              <a:avLst>
                <a:gd name="adj" fmla="val 6425"/>
              </a:avLst>
            </a:prstGeom>
            <a:solidFill>
              <a:srgbClr val="C23D3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6" name="Rectangle 105"/>
            <p:cNvSpPr/>
            <p:nvPr/>
          </p:nvSpPr>
          <p:spPr>
            <a:xfrm>
              <a:off x="456198" y="3441800"/>
              <a:ext cx="184731" cy="307777"/>
            </a:xfrm>
            <a:prstGeom prst="rect">
              <a:avLst/>
            </a:prstGeom>
          </p:spPr>
          <p:txBody>
            <a:bodyPr wrap="none">
              <a:spAutoFit/>
            </a:bodyPr>
            <a:lstStyle/>
            <a:p>
              <a:endParaRPr lang="en-US" sz="1400" dirty="0">
                <a:solidFill>
                  <a:srgbClr val="FFFFFF"/>
                </a:solidFill>
              </a:endParaRPr>
            </a:p>
          </p:txBody>
        </p:sp>
      </p:grpSp>
      <p:grpSp>
        <p:nvGrpSpPr>
          <p:cNvPr id="107" name="Group 106"/>
          <p:cNvGrpSpPr/>
          <p:nvPr/>
        </p:nvGrpSpPr>
        <p:grpSpPr>
          <a:xfrm>
            <a:off x="509409" y="4110191"/>
            <a:ext cx="550495" cy="322497"/>
            <a:chOff x="456198" y="3998002"/>
            <a:chExt cx="550495" cy="322497"/>
          </a:xfrm>
        </p:grpSpPr>
        <p:sp>
          <p:nvSpPr>
            <p:cNvPr id="108" name="Rounded Rectangle 107"/>
            <p:cNvSpPr/>
            <p:nvPr/>
          </p:nvSpPr>
          <p:spPr>
            <a:xfrm>
              <a:off x="456198" y="4005698"/>
              <a:ext cx="550495" cy="314801"/>
            </a:xfrm>
            <a:prstGeom prst="roundRect">
              <a:avLst>
                <a:gd name="adj" fmla="val 6425"/>
              </a:avLst>
            </a:prstGeom>
            <a:solidFill>
              <a:srgbClr val="C23D3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9" name="Rectangle 108"/>
            <p:cNvSpPr/>
            <p:nvPr/>
          </p:nvSpPr>
          <p:spPr>
            <a:xfrm>
              <a:off x="456198" y="3998002"/>
              <a:ext cx="184731" cy="307777"/>
            </a:xfrm>
            <a:prstGeom prst="rect">
              <a:avLst/>
            </a:prstGeom>
          </p:spPr>
          <p:txBody>
            <a:bodyPr wrap="none">
              <a:spAutoFit/>
            </a:bodyPr>
            <a:lstStyle/>
            <a:p>
              <a:endParaRPr lang="en-US" sz="1400" dirty="0">
                <a:solidFill>
                  <a:srgbClr val="FFFFFF"/>
                </a:solidFill>
              </a:endParaRPr>
            </a:p>
          </p:txBody>
        </p:sp>
      </p:grpSp>
      <p:grpSp>
        <p:nvGrpSpPr>
          <p:cNvPr id="110" name="Group 109"/>
          <p:cNvGrpSpPr/>
          <p:nvPr/>
        </p:nvGrpSpPr>
        <p:grpSpPr>
          <a:xfrm>
            <a:off x="500420" y="4726139"/>
            <a:ext cx="550495" cy="322497"/>
            <a:chOff x="456198" y="4554204"/>
            <a:chExt cx="550495" cy="322497"/>
          </a:xfrm>
        </p:grpSpPr>
        <p:sp>
          <p:nvSpPr>
            <p:cNvPr id="111" name="Rounded Rectangle 110"/>
            <p:cNvSpPr/>
            <p:nvPr/>
          </p:nvSpPr>
          <p:spPr>
            <a:xfrm>
              <a:off x="456198" y="4561900"/>
              <a:ext cx="550495" cy="314801"/>
            </a:xfrm>
            <a:prstGeom prst="roundRect">
              <a:avLst>
                <a:gd name="adj" fmla="val 6425"/>
              </a:avLst>
            </a:prstGeom>
            <a:solidFill>
              <a:srgbClr val="C23D3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2" name="Rectangle 111"/>
            <p:cNvSpPr/>
            <p:nvPr/>
          </p:nvSpPr>
          <p:spPr>
            <a:xfrm>
              <a:off x="474065" y="4554204"/>
              <a:ext cx="184731" cy="307777"/>
            </a:xfrm>
            <a:prstGeom prst="rect">
              <a:avLst/>
            </a:prstGeom>
          </p:spPr>
          <p:txBody>
            <a:bodyPr wrap="none">
              <a:spAutoFit/>
            </a:bodyPr>
            <a:lstStyle/>
            <a:p>
              <a:endParaRPr lang="en-US" sz="1400" dirty="0">
                <a:solidFill>
                  <a:srgbClr val="FFFFFF"/>
                </a:solidFill>
              </a:endParaRPr>
            </a:p>
          </p:txBody>
        </p:sp>
      </p:grpSp>
      <p:grpSp>
        <p:nvGrpSpPr>
          <p:cNvPr id="113" name="Group 112"/>
          <p:cNvGrpSpPr/>
          <p:nvPr/>
        </p:nvGrpSpPr>
        <p:grpSpPr>
          <a:xfrm>
            <a:off x="491542" y="5249958"/>
            <a:ext cx="550495" cy="322497"/>
            <a:chOff x="456198" y="5110406"/>
            <a:chExt cx="550495" cy="322497"/>
          </a:xfrm>
        </p:grpSpPr>
        <p:sp>
          <p:nvSpPr>
            <p:cNvPr id="114" name="Rounded Rectangle 113"/>
            <p:cNvSpPr/>
            <p:nvPr/>
          </p:nvSpPr>
          <p:spPr>
            <a:xfrm>
              <a:off x="456198" y="5118102"/>
              <a:ext cx="550495" cy="314801"/>
            </a:xfrm>
            <a:prstGeom prst="roundRect">
              <a:avLst>
                <a:gd name="adj" fmla="val 6425"/>
              </a:avLst>
            </a:prstGeom>
            <a:solidFill>
              <a:srgbClr val="C23D3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5" name="Rectangle 114"/>
            <p:cNvSpPr/>
            <p:nvPr/>
          </p:nvSpPr>
          <p:spPr>
            <a:xfrm>
              <a:off x="467917" y="5110406"/>
              <a:ext cx="184731" cy="307777"/>
            </a:xfrm>
            <a:prstGeom prst="rect">
              <a:avLst/>
            </a:prstGeom>
          </p:spPr>
          <p:txBody>
            <a:bodyPr wrap="none">
              <a:spAutoFit/>
            </a:bodyPr>
            <a:lstStyle/>
            <a:p>
              <a:endParaRPr lang="en-US" sz="1400" dirty="0">
                <a:solidFill>
                  <a:srgbClr val="FFFFFF"/>
                </a:solidFill>
              </a:endParaRPr>
            </a:p>
          </p:txBody>
        </p:sp>
      </p:grpSp>
      <p:grpSp>
        <p:nvGrpSpPr>
          <p:cNvPr id="116" name="Group 115"/>
          <p:cNvGrpSpPr/>
          <p:nvPr/>
        </p:nvGrpSpPr>
        <p:grpSpPr>
          <a:xfrm>
            <a:off x="491542" y="5812559"/>
            <a:ext cx="550495" cy="331805"/>
            <a:chOff x="456198" y="5657300"/>
            <a:chExt cx="550495" cy="331805"/>
          </a:xfrm>
        </p:grpSpPr>
        <p:sp>
          <p:nvSpPr>
            <p:cNvPr id="117" name="Rounded Rectangle 116"/>
            <p:cNvSpPr/>
            <p:nvPr/>
          </p:nvSpPr>
          <p:spPr>
            <a:xfrm>
              <a:off x="456198" y="5674304"/>
              <a:ext cx="550495" cy="314801"/>
            </a:xfrm>
            <a:prstGeom prst="roundRect">
              <a:avLst>
                <a:gd name="adj" fmla="val 6425"/>
              </a:avLst>
            </a:prstGeom>
            <a:solidFill>
              <a:srgbClr val="C23D3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8" name="Rectangle 117"/>
            <p:cNvSpPr/>
            <p:nvPr/>
          </p:nvSpPr>
          <p:spPr>
            <a:xfrm>
              <a:off x="458837" y="5657300"/>
              <a:ext cx="184731" cy="307777"/>
            </a:xfrm>
            <a:prstGeom prst="rect">
              <a:avLst/>
            </a:prstGeom>
          </p:spPr>
          <p:txBody>
            <a:bodyPr wrap="none">
              <a:spAutoFit/>
            </a:bodyPr>
            <a:lstStyle/>
            <a:p>
              <a:endParaRPr lang="en-US" sz="1400" dirty="0">
                <a:solidFill>
                  <a:srgbClr val="FFFFFF"/>
                </a:solidFill>
              </a:endParaRPr>
            </a:p>
          </p:txBody>
        </p:sp>
      </p:grpSp>
      <p:grpSp>
        <p:nvGrpSpPr>
          <p:cNvPr id="122" name="Group 121"/>
          <p:cNvGrpSpPr/>
          <p:nvPr/>
        </p:nvGrpSpPr>
        <p:grpSpPr>
          <a:xfrm>
            <a:off x="491542" y="2931644"/>
            <a:ext cx="550495" cy="322497"/>
            <a:chOff x="456198" y="2885598"/>
            <a:chExt cx="550495" cy="322497"/>
          </a:xfrm>
        </p:grpSpPr>
        <p:sp>
          <p:nvSpPr>
            <p:cNvPr id="123" name="Rounded Rectangle 122"/>
            <p:cNvSpPr/>
            <p:nvPr/>
          </p:nvSpPr>
          <p:spPr>
            <a:xfrm>
              <a:off x="456198" y="2893294"/>
              <a:ext cx="550495" cy="314801"/>
            </a:xfrm>
            <a:prstGeom prst="roundRect">
              <a:avLst>
                <a:gd name="adj" fmla="val 6425"/>
              </a:avLst>
            </a:prstGeom>
            <a:solidFill>
              <a:srgbClr val="C23D3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4" name="Rectangle 123"/>
            <p:cNvSpPr/>
            <p:nvPr/>
          </p:nvSpPr>
          <p:spPr>
            <a:xfrm>
              <a:off x="467917" y="2885598"/>
              <a:ext cx="184731" cy="307777"/>
            </a:xfrm>
            <a:prstGeom prst="rect">
              <a:avLst/>
            </a:prstGeom>
          </p:spPr>
          <p:txBody>
            <a:bodyPr wrap="none">
              <a:spAutoFit/>
            </a:bodyPr>
            <a:lstStyle/>
            <a:p>
              <a:endParaRPr lang="en-US" sz="1400" dirty="0">
                <a:solidFill>
                  <a:srgbClr val="FFFFFF"/>
                </a:solidFill>
              </a:endParaRPr>
            </a:p>
          </p:txBody>
        </p:sp>
      </p:grpSp>
      <p:sp>
        <p:nvSpPr>
          <p:cNvPr id="54" name="Rectangle 53"/>
          <p:cNvSpPr/>
          <p:nvPr/>
        </p:nvSpPr>
        <p:spPr>
          <a:xfrm>
            <a:off x="1148292" y="1773949"/>
            <a:ext cx="7614340" cy="307777"/>
          </a:xfrm>
          <a:prstGeom prst="rect">
            <a:avLst/>
          </a:prstGeom>
        </p:spPr>
        <p:txBody>
          <a:bodyPr wrap="square">
            <a:spAutoFit/>
          </a:bodyPr>
          <a:lstStyle/>
          <a:p>
            <a:r>
              <a:rPr lang="en-US" sz="1400" dirty="0" smtClean="0">
                <a:solidFill>
                  <a:srgbClr val="444441"/>
                </a:solidFill>
              </a:rPr>
              <a:t>Moonshot 2020 National IRB</a:t>
            </a:r>
            <a:endParaRPr lang="en-US" sz="1400" dirty="0">
              <a:solidFill>
                <a:srgbClr val="444441"/>
              </a:solidFill>
            </a:endParaRPr>
          </a:p>
        </p:txBody>
      </p:sp>
    </p:spTree>
    <p:extLst>
      <p:ext uri="{BB962C8B-B14F-4D97-AF65-F5344CB8AC3E}">
        <p14:creationId xmlns:p14="http://schemas.microsoft.com/office/powerpoint/2010/main" val="836733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PDQ?</a:t>
            </a:r>
            <a:endParaRPr lang="en-US" dirty="0"/>
          </a:p>
        </p:txBody>
      </p:sp>
      <p:sp>
        <p:nvSpPr>
          <p:cNvPr id="3" name="Content Placeholder 2"/>
          <p:cNvSpPr>
            <a:spLocks noGrp="1"/>
          </p:cNvSpPr>
          <p:nvPr>
            <p:ph idx="1"/>
          </p:nvPr>
        </p:nvSpPr>
        <p:spPr>
          <a:xfrm>
            <a:off x="457199" y="1600200"/>
            <a:ext cx="4407189" cy="4525963"/>
          </a:xfrm>
        </p:spPr>
        <p:txBody>
          <a:bodyPr>
            <a:normAutofit fontScale="92500" lnSpcReduction="20000"/>
          </a:bodyPr>
          <a:lstStyle/>
          <a:p>
            <a:pPr>
              <a:spcBef>
                <a:spcPts val="600"/>
              </a:spcBef>
            </a:pPr>
            <a:r>
              <a:rPr lang="en-US" dirty="0"/>
              <a:t>Custom performance analytics and </a:t>
            </a:r>
            <a:r>
              <a:rPr lang="en-US" dirty="0" smtClean="0"/>
              <a:t>dashboards</a:t>
            </a:r>
          </a:p>
          <a:p>
            <a:pPr>
              <a:spcBef>
                <a:spcPts val="600"/>
              </a:spcBef>
            </a:pPr>
            <a:r>
              <a:rPr lang="en-US" dirty="0" smtClean="0"/>
              <a:t>Premium</a:t>
            </a:r>
            <a:r>
              <a:rPr lang="en-US" dirty="0"/>
              <a:t>, curated site data from actual study metrics</a:t>
            </a:r>
          </a:p>
          <a:p>
            <a:pPr>
              <a:spcBef>
                <a:spcPts val="600"/>
              </a:spcBef>
            </a:pPr>
            <a:r>
              <a:rPr lang="en-US" dirty="0" smtClean="0"/>
              <a:t>Used to augment existing site databases, identify high performing sites and identify additional sites for studies in progress</a:t>
            </a:r>
          </a:p>
          <a:p>
            <a:pPr marL="0" indent="0">
              <a:spcBef>
                <a:spcPts val="600"/>
              </a:spcBef>
              <a:buNone/>
            </a:pPr>
            <a:endParaRPr lang="en-US" dirty="0" smtClean="0"/>
          </a:p>
          <a:p>
            <a:pPr>
              <a:spcBef>
                <a:spcPts val="600"/>
              </a:spcBef>
            </a:pPr>
            <a:r>
              <a:rPr lang="en-US" dirty="0" smtClean="0"/>
              <a:t>PDQ sites are </a:t>
            </a:r>
            <a:r>
              <a:rPr lang="en-US" dirty="0"/>
              <a:t>more visible to sponsors and </a:t>
            </a:r>
            <a:r>
              <a:rPr lang="en-US" dirty="0" smtClean="0"/>
              <a:t>CROs</a:t>
            </a:r>
          </a:p>
          <a:p>
            <a:pPr lvl="1">
              <a:spcBef>
                <a:spcPts val="600"/>
              </a:spcBef>
            </a:pPr>
            <a:r>
              <a:rPr lang="en-US" dirty="0" smtClean="0"/>
              <a:t>More likely to be selected for industry-sponsored research</a:t>
            </a:r>
            <a:endParaRPr lang="en-US" dirty="0"/>
          </a:p>
        </p:txBody>
      </p:sp>
      <p:sp>
        <p:nvSpPr>
          <p:cNvPr id="7" name="Isosceles Triangle 6"/>
          <p:cNvSpPr/>
          <p:nvPr/>
        </p:nvSpPr>
        <p:spPr>
          <a:xfrm>
            <a:off x="4759333" y="1864896"/>
            <a:ext cx="3762842" cy="3352800"/>
          </a:xfrm>
          <a:prstGeom prst="triangle">
            <a:avLst/>
          </a:prstGeom>
          <a:solidFill>
            <a:srgbClr val="C23D3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5961751" y="2537914"/>
            <a:ext cx="1375789" cy="307777"/>
          </a:xfrm>
          <a:prstGeom prst="rect">
            <a:avLst/>
          </a:prstGeom>
          <a:noFill/>
        </p:spPr>
        <p:txBody>
          <a:bodyPr wrap="square" rtlCol="0">
            <a:spAutoFit/>
          </a:bodyPr>
          <a:lstStyle/>
          <a:p>
            <a:pPr algn="ctr"/>
            <a:r>
              <a:rPr lang="en-US" sz="1400" b="1" dirty="0" smtClean="0">
                <a:solidFill>
                  <a:srgbClr val="FFFFFF"/>
                </a:solidFill>
              </a:rPr>
              <a:t>Wisdom</a:t>
            </a:r>
            <a:endParaRPr lang="en-US" sz="1400" b="1" dirty="0">
              <a:solidFill>
                <a:srgbClr val="FFFFFF"/>
              </a:solidFill>
            </a:endParaRPr>
          </a:p>
        </p:txBody>
      </p:sp>
      <p:sp>
        <p:nvSpPr>
          <p:cNvPr id="9" name="TextBox 8"/>
          <p:cNvSpPr txBox="1"/>
          <p:nvPr/>
        </p:nvSpPr>
        <p:spPr>
          <a:xfrm>
            <a:off x="5961751" y="3262986"/>
            <a:ext cx="1375789" cy="307777"/>
          </a:xfrm>
          <a:prstGeom prst="rect">
            <a:avLst/>
          </a:prstGeom>
          <a:noFill/>
        </p:spPr>
        <p:txBody>
          <a:bodyPr wrap="square" rtlCol="0">
            <a:spAutoFit/>
          </a:bodyPr>
          <a:lstStyle/>
          <a:p>
            <a:pPr algn="ctr"/>
            <a:r>
              <a:rPr lang="en-US" sz="1400" b="1" dirty="0" smtClean="0">
                <a:solidFill>
                  <a:srgbClr val="FFFFFF"/>
                </a:solidFill>
              </a:rPr>
              <a:t>Knowledge</a:t>
            </a:r>
            <a:endParaRPr lang="en-US" sz="1400" b="1" dirty="0">
              <a:solidFill>
                <a:srgbClr val="FFFFFF"/>
              </a:solidFill>
            </a:endParaRPr>
          </a:p>
        </p:txBody>
      </p:sp>
      <p:sp>
        <p:nvSpPr>
          <p:cNvPr id="10" name="TextBox 9"/>
          <p:cNvSpPr txBox="1"/>
          <p:nvPr/>
        </p:nvSpPr>
        <p:spPr>
          <a:xfrm>
            <a:off x="5961751" y="4040338"/>
            <a:ext cx="1375789" cy="307777"/>
          </a:xfrm>
          <a:prstGeom prst="rect">
            <a:avLst/>
          </a:prstGeom>
          <a:noFill/>
        </p:spPr>
        <p:txBody>
          <a:bodyPr wrap="square" rtlCol="0">
            <a:spAutoFit/>
          </a:bodyPr>
          <a:lstStyle/>
          <a:p>
            <a:pPr algn="ctr"/>
            <a:r>
              <a:rPr lang="en-US" sz="1400" b="1" dirty="0" smtClean="0">
                <a:solidFill>
                  <a:srgbClr val="FFFFFF"/>
                </a:solidFill>
              </a:rPr>
              <a:t>Information</a:t>
            </a:r>
            <a:endParaRPr lang="en-US" sz="1400" b="1" dirty="0">
              <a:solidFill>
                <a:srgbClr val="FFFFFF"/>
              </a:solidFill>
            </a:endParaRPr>
          </a:p>
        </p:txBody>
      </p:sp>
      <p:sp>
        <p:nvSpPr>
          <p:cNvPr id="11" name="TextBox 10"/>
          <p:cNvSpPr txBox="1"/>
          <p:nvPr/>
        </p:nvSpPr>
        <p:spPr>
          <a:xfrm>
            <a:off x="5961751" y="4723347"/>
            <a:ext cx="1375789" cy="307777"/>
          </a:xfrm>
          <a:prstGeom prst="rect">
            <a:avLst/>
          </a:prstGeom>
          <a:noFill/>
        </p:spPr>
        <p:txBody>
          <a:bodyPr wrap="square" rtlCol="0">
            <a:spAutoFit/>
          </a:bodyPr>
          <a:lstStyle/>
          <a:p>
            <a:pPr algn="ctr"/>
            <a:r>
              <a:rPr lang="en-US" sz="1400" b="1" dirty="0" smtClean="0">
                <a:solidFill>
                  <a:srgbClr val="FFFFFF"/>
                </a:solidFill>
              </a:rPr>
              <a:t>Data</a:t>
            </a:r>
            <a:endParaRPr lang="en-US" sz="1400" b="1" dirty="0">
              <a:solidFill>
                <a:srgbClr val="FFFFFF"/>
              </a:solidFill>
            </a:endParaRPr>
          </a:p>
        </p:txBody>
      </p:sp>
      <p:cxnSp>
        <p:nvCxnSpPr>
          <p:cNvPr id="13" name="Straight Connector 12"/>
          <p:cNvCxnSpPr/>
          <p:nvPr/>
        </p:nvCxnSpPr>
        <p:spPr>
          <a:xfrm>
            <a:off x="5844162" y="2893758"/>
            <a:ext cx="1587449" cy="0"/>
          </a:xfrm>
          <a:prstGeom prst="line">
            <a:avLst/>
          </a:prstGeom>
          <a:ln w="28575" cmpd="sng">
            <a:solidFill>
              <a:srgbClr val="FFFFFF"/>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444360" y="3834418"/>
            <a:ext cx="2497844" cy="0"/>
          </a:xfrm>
          <a:prstGeom prst="line">
            <a:avLst/>
          </a:prstGeom>
          <a:ln w="28575" cmpd="sng">
            <a:solidFill>
              <a:srgbClr val="FFFFFF"/>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5032800" y="4575188"/>
            <a:ext cx="3151380" cy="0"/>
          </a:xfrm>
          <a:prstGeom prst="line">
            <a:avLst/>
          </a:prstGeom>
          <a:ln w="28575" cmpd="sng">
            <a:solidFill>
              <a:srgbClr val="FFFFFF"/>
            </a:solidFill>
          </a:ln>
        </p:spPr>
        <p:style>
          <a:lnRef idx="1">
            <a:schemeClr val="dk1"/>
          </a:lnRef>
          <a:fillRef idx="0">
            <a:schemeClr val="dk1"/>
          </a:fillRef>
          <a:effectRef idx="0">
            <a:schemeClr val="dk1"/>
          </a:effectRef>
          <a:fontRef idx="minor">
            <a:schemeClr val="tx1"/>
          </a:fontRef>
        </p:style>
      </p:cxn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1064" y="2582036"/>
            <a:ext cx="1006231" cy="114648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494" y="442068"/>
            <a:ext cx="1451419" cy="436692"/>
          </a:xfrm>
          <a:prstGeom prst="rect">
            <a:avLst/>
          </a:prstGeom>
        </p:spPr>
      </p:pic>
      <p:sp>
        <p:nvSpPr>
          <p:cNvPr id="15" name="TextBox 14"/>
          <p:cNvSpPr txBox="1"/>
          <p:nvPr/>
        </p:nvSpPr>
        <p:spPr>
          <a:xfrm>
            <a:off x="990600" y="5987784"/>
            <a:ext cx="7010400" cy="400110"/>
          </a:xfrm>
          <a:prstGeom prst="rect">
            <a:avLst/>
          </a:prstGeom>
          <a:noFill/>
        </p:spPr>
        <p:txBody>
          <a:bodyPr wrap="square" rtlCol="0">
            <a:spAutoFit/>
          </a:bodyPr>
          <a:lstStyle/>
          <a:p>
            <a:pPr algn="ctr"/>
            <a:r>
              <a:rPr lang="en-US" sz="2000" b="1" i="1" dirty="0" smtClean="0"/>
              <a:t>Inclusion in PDQ database provided at no cost</a:t>
            </a:r>
            <a:endParaRPr lang="en-US" sz="2000" b="1" i="1" dirty="0"/>
          </a:p>
        </p:txBody>
      </p:sp>
    </p:spTree>
    <p:extLst>
      <p:ext uri="{BB962C8B-B14F-4D97-AF65-F5344CB8AC3E}">
        <p14:creationId xmlns:p14="http://schemas.microsoft.com/office/powerpoint/2010/main" val="3023419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3849511" y="5493199"/>
            <a:ext cx="1394178" cy="0"/>
          </a:xfrm>
          <a:prstGeom prst="line">
            <a:avLst/>
          </a:prstGeom>
          <a:ln w="34925" cap="rnd">
            <a:solidFill>
              <a:srgbClr val="B3292F"/>
            </a:solidFill>
            <a:prstDash val="sysDot"/>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058333" y="6017665"/>
            <a:ext cx="6985000" cy="676590"/>
          </a:xfrm>
          <a:prstGeom prst="rect">
            <a:avLst/>
          </a:prstGeom>
          <a:solidFill>
            <a:srgbClr val="7879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Dashboard</a:t>
            </a:r>
            <a:endParaRPr lang="en-US" dirty="0"/>
          </a:p>
        </p:txBody>
      </p:sp>
      <p:sp>
        <p:nvSpPr>
          <p:cNvPr id="4" name="Title 4"/>
          <p:cNvSpPr txBox="1">
            <a:spLocks/>
          </p:cNvSpPr>
          <p:nvPr/>
        </p:nvSpPr>
        <p:spPr>
          <a:xfrm>
            <a:off x="835378" y="6087683"/>
            <a:ext cx="7433164" cy="5083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schemeClr val="bg1"/>
                </a:solidFill>
              </a:rPr>
              <a:t>Customized based on sponsor/CRO criteria</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6494" y="442068"/>
            <a:ext cx="1451419" cy="436692"/>
          </a:xfrm>
          <a:prstGeom prst="rect">
            <a:avLst/>
          </a:prstGeom>
        </p:spPr>
      </p:pic>
      <p:pic>
        <p:nvPicPr>
          <p:cNvPr id="9" name="Picture 8"/>
          <p:cNvPicPr>
            <a:picLocks noChangeAspect="1"/>
          </p:cNvPicPr>
          <p:nvPr/>
        </p:nvPicPr>
        <p:blipFill>
          <a:blip r:embed="rId3"/>
          <a:stretch>
            <a:fillRect/>
          </a:stretch>
        </p:blipFill>
        <p:spPr>
          <a:xfrm>
            <a:off x="-20199" y="1696893"/>
            <a:ext cx="9133598" cy="3696487"/>
          </a:xfrm>
          <a:prstGeom prst="rect">
            <a:avLst/>
          </a:prstGeom>
        </p:spPr>
      </p:pic>
    </p:spTree>
    <p:extLst>
      <p:ext uri="{BB962C8B-B14F-4D97-AF65-F5344CB8AC3E}">
        <p14:creationId xmlns:p14="http://schemas.microsoft.com/office/powerpoint/2010/main" val="227450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8491" y="2224581"/>
            <a:ext cx="3438979" cy="4148192"/>
          </a:xfrm>
        </p:spPr>
        <p:txBody>
          <a:bodyPr>
            <a:noAutofit/>
          </a:bodyPr>
          <a:lstStyle/>
          <a:p>
            <a:pPr marL="0" indent="0">
              <a:buNone/>
            </a:pPr>
            <a:r>
              <a:rPr lang="en-US" sz="1600" dirty="0" smtClean="0"/>
              <a:t>Provision </a:t>
            </a:r>
            <a:r>
              <a:rPr lang="en-US" sz="1600" dirty="0"/>
              <a:t>offers consulting and technology solutions to improve quality standards and data integrity for clinical studies to:</a:t>
            </a:r>
          </a:p>
          <a:p>
            <a:pPr marL="0" indent="0">
              <a:buNone/>
            </a:pPr>
            <a:r>
              <a:rPr lang="en-US" sz="2000" dirty="0"/>
              <a:t> </a:t>
            </a:r>
          </a:p>
          <a:p>
            <a:pPr marL="457200" lvl="1" indent="0">
              <a:buNone/>
            </a:pPr>
            <a:r>
              <a:rPr lang="en-US" sz="1600" b="1" dirty="0" smtClean="0"/>
              <a:t>Maximize </a:t>
            </a:r>
            <a:r>
              <a:rPr lang="en-US" sz="1600" b="1" dirty="0"/>
              <a:t>Human Subject </a:t>
            </a:r>
            <a:r>
              <a:rPr lang="en-US" sz="1600" b="1" dirty="0" smtClean="0"/>
              <a:t>Protection</a:t>
            </a:r>
          </a:p>
          <a:p>
            <a:pPr marL="457200" lvl="1" indent="0">
              <a:buNone/>
            </a:pPr>
            <a:endParaRPr lang="en-US" sz="1600" dirty="0"/>
          </a:p>
          <a:p>
            <a:pPr marL="457200" lvl="1" indent="0">
              <a:buNone/>
            </a:pPr>
            <a:r>
              <a:rPr lang="en-US" sz="1600" b="1" dirty="0" smtClean="0"/>
              <a:t>Ensure </a:t>
            </a:r>
            <a:r>
              <a:rPr lang="en-US" sz="1600" b="1" dirty="0"/>
              <a:t>Full Regulatory Compliance</a:t>
            </a:r>
            <a:endParaRPr lang="en-US" sz="1600" dirty="0"/>
          </a:p>
          <a:p>
            <a:pPr marL="0" indent="0">
              <a:buNone/>
            </a:pPr>
            <a:r>
              <a:rPr lang="en-US" sz="2000" dirty="0"/>
              <a:t> </a:t>
            </a:r>
          </a:p>
          <a:p>
            <a:pPr marL="0" indent="0">
              <a:buNone/>
            </a:pPr>
            <a:r>
              <a:rPr lang="en-US" sz="2000" dirty="0"/>
              <a:t> </a:t>
            </a:r>
            <a:r>
              <a:rPr lang="en-US" sz="1800" b="1" dirty="0" smtClean="0"/>
              <a:t>provisionrcs.com</a:t>
            </a:r>
            <a:endParaRPr lang="en-US" sz="1800" b="1" dirty="0"/>
          </a:p>
        </p:txBody>
      </p:sp>
      <p:pic>
        <p:nvPicPr>
          <p:cNvPr id="5" name="Picture 4" descr="Provision-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10" y="594785"/>
            <a:ext cx="3149815" cy="1298397"/>
          </a:xfrm>
          <a:prstGeom prst="rect">
            <a:avLst/>
          </a:prstGeom>
        </p:spPr>
      </p:pic>
      <p:sp>
        <p:nvSpPr>
          <p:cNvPr id="6" name="Content Placeholder 2"/>
          <p:cNvSpPr txBox="1">
            <a:spLocks/>
          </p:cNvSpPr>
          <p:nvPr/>
        </p:nvSpPr>
        <p:spPr>
          <a:xfrm>
            <a:off x="5345250" y="1586263"/>
            <a:ext cx="3493745" cy="5106770"/>
          </a:xfrm>
          <a:prstGeom prst="rect">
            <a:avLst/>
          </a:prstGeom>
        </p:spPr>
        <p:txBody>
          <a:bodyPr vert="horz" lIns="91440" tIns="45720" rIns="91440" bIns="45720" rtlCol="0">
            <a:noAutofit/>
          </a:bodyPr>
          <a:lstStyle>
            <a:lvl1pPr marL="231775" indent="-231775" algn="l" defTabSz="457200" rtl="0" eaLnBrk="1" latinLnBrk="0" hangingPunct="1">
              <a:spcBef>
                <a:spcPct val="20000"/>
              </a:spcBef>
              <a:buClr>
                <a:srgbClr val="B3292F"/>
              </a:buClr>
              <a:buSzPct val="40000"/>
              <a:buFont typeface="Wingdings" charset="2"/>
              <a:buChar char="u"/>
              <a:defRPr sz="2400" kern="1200">
                <a:solidFill>
                  <a:schemeClr val="tx1"/>
                </a:solidFill>
                <a:latin typeface="+mn-lt"/>
                <a:ea typeface="+mn-ea"/>
                <a:cs typeface="+mn-cs"/>
              </a:defRPr>
            </a:lvl1pPr>
            <a:lvl2pPr marL="688975" indent="-231775" algn="l" defTabSz="457200" rtl="0" eaLnBrk="1" latinLnBrk="0" hangingPunct="1">
              <a:spcBef>
                <a:spcPct val="20000"/>
              </a:spcBef>
              <a:buClr>
                <a:srgbClr val="B3292F"/>
              </a:buClr>
              <a:buSzPct val="40000"/>
              <a:buFont typeface="Wingdings" charset="2"/>
              <a:buChar char="u"/>
              <a:defRPr sz="2000" kern="1200">
                <a:solidFill>
                  <a:schemeClr val="tx1"/>
                </a:solidFill>
                <a:latin typeface="+mn-lt"/>
                <a:ea typeface="+mn-ea"/>
                <a:cs typeface="+mn-cs"/>
              </a:defRPr>
            </a:lvl2pPr>
            <a:lvl3pPr marL="1082675" indent="-168275" algn="l" defTabSz="457200" rtl="0" eaLnBrk="1" latinLnBrk="0" hangingPunct="1">
              <a:spcBef>
                <a:spcPct val="20000"/>
              </a:spcBef>
              <a:buClr>
                <a:srgbClr val="B3292F"/>
              </a:buClr>
              <a:buSzPct val="40000"/>
              <a:buFont typeface="Wingdings" charset="2"/>
              <a:buChar char="u"/>
              <a:defRPr sz="2000" kern="1200">
                <a:solidFill>
                  <a:schemeClr val="tx1"/>
                </a:solidFill>
                <a:latin typeface="+mn-lt"/>
                <a:ea typeface="+mn-ea"/>
                <a:cs typeface="+mn-cs"/>
              </a:defRPr>
            </a:lvl3pPr>
            <a:lvl4pPr marL="1547813" indent="-176213" algn="l" defTabSz="457200" rtl="0" eaLnBrk="1" latinLnBrk="0" hangingPunct="1">
              <a:spcBef>
                <a:spcPct val="20000"/>
              </a:spcBef>
              <a:buClr>
                <a:srgbClr val="B3292F"/>
              </a:buClr>
              <a:buSzPct val="40000"/>
              <a:buFont typeface="Wingdings" charset="2"/>
              <a:buChar char="u"/>
              <a:defRPr sz="1800" kern="1200">
                <a:solidFill>
                  <a:schemeClr val="tx1"/>
                </a:solidFill>
                <a:latin typeface="+mn-lt"/>
                <a:ea typeface="+mn-ea"/>
                <a:cs typeface="+mn-cs"/>
              </a:defRPr>
            </a:lvl4pPr>
            <a:lvl5pPr marL="2003425" indent="-174625" algn="l" defTabSz="457200" rtl="0" eaLnBrk="1" latinLnBrk="0" hangingPunct="1">
              <a:spcBef>
                <a:spcPct val="20000"/>
              </a:spcBef>
              <a:buClr>
                <a:srgbClr val="B3292F"/>
              </a:buClr>
              <a:buSzPct val="40000"/>
              <a:buFont typeface="Wingdings" charset="2"/>
              <a:buChar char="u"/>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US" sz="1400" dirty="0" smtClean="0"/>
              <a:t>Clinical Quality Assurance (CQA) Services </a:t>
            </a:r>
            <a:r>
              <a:rPr lang="en-US" sz="1400" dirty="0"/>
              <a:t/>
            </a:r>
            <a:br>
              <a:rPr lang="en-US" sz="1400" dirty="0"/>
            </a:br>
            <a:r>
              <a:rPr lang="en-US" sz="1400" dirty="0" smtClean="0"/>
              <a:t/>
            </a:r>
            <a:br>
              <a:rPr lang="en-US" sz="1400" dirty="0" smtClean="0"/>
            </a:br>
            <a:r>
              <a:rPr lang="en-US" sz="1400" dirty="0" smtClean="0"/>
              <a:t/>
            </a:r>
            <a:br>
              <a:rPr lang="en-US" sz="1400" dirty="0" smtClean="0"/>
            </a:br>
            <a:r>
              <a:rPr lang="en-US" sz="1400" dirty="0" smtClean="0"/>
              <a:t>Human Research Protection (HRP) Services </a:t>
            </a:r>
            <a:r>
              <a:rPr lang="en-US" sz="1400" dirty="0"/>
              <a:t/>
            </a:r>
            <a:br>
              <a:rPr lang="en-US" sz="1400" dirty="0"/>
            </a:br>
            <a:r>
              <a:rPr lang="en-US" sz="1400" dirty="0" smtClean="0"/>
              <a:t/>
            </a:r>
            <a:br>
              <a:rPr lang="en-US" sz="1400" dirty="0" smtClean="0"/>
            </a:br>
            <a:r>
              <a:rPr lang="en-US" sz="1400" dirty="0" smtClean="0"/>
              <a:t/>
            </a:r>
            <a:br>
              <a:rPr lang="en-US" sz="1400" dirty="0" smtClean="0"/>
            </a:br>
            <a:r>
              <a:rPr lang="en-US" sz="1400" dirty="0" smtClean="0"/>
              <a:t>Prologue Regulatory and Compliance Resource Database</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Global Onsite Support in more than 30 countries</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Significant Demonstrated Experience </a:t>
            </a:r>
            <a:r>
              <a:rPr lang="en-US" sz="1400" dirty="0"/>
              <a:t/>
            </a:r>
            <a:br>
              <a:rPr lang="en-US" sz="1400" dirty="0"/>
            </a:br>
            <a:r>
              <a:rPr lang="en-US" sz="1400" dirty="0" smtClean="0"/>
              <a:t/>
            </a:r>
            <a:br>
              <a:rPr lang="en-US" sz="1400" dirty="0" smtClean="0"/>
            </a:br>
            <a:endParaRPr lang="en-US" sz="1400" dirty="0" smtClean="0"/>
          </a:p>
          <a:p>
            <a:pPr marL="0" indent="0">
              <a:buFont typeface="Wingdings" charset="2"/>
              <a:buNone/>
            </a:pPr>
            <a:r>
              <a:rPr lang="en-US" sz="1400" dirty="0" smtClean="0"/>
              <a:t>Industry Best Practice, Practical Logistics, Business Efficiencies &amp; Common Sense</a:t>
            </a:r>
          </a:p>
        </p:txBody>
      </p:sp>
      <p:pic>
        <p:nvPicPr>
          <p:cNvPr id="7" name="Picture 6" descr="chevr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32" y="3726263"/>
            <a:ext cx="281683" cy="338020"/>
          </a:xfrm>
          <a:prstGeom prst="rect">
            <a:avLst/>
          </a:prstGeom>
        </p:spPr>
      </p:pic>
      <p:pic>
        <p:nvPicPr>
          <p:cNvPr id="8" name="Picture 7" descr="chevr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32" y="4573706"/>
            <a:ext cx="281683" cy="338020"/>
          </a:xfrm>
          <a:prstGeom prst="rect">
            <a:avLst/>
          </a:prstGeom>
        </p:spPr>
      </p:pic>
      <p:sp>
        <p:nvSpPr>
          <p:cNvPr id="4" name="Rectangle 3"/>
          <p:cNvSpPr/>
          <p:nvPr/>
        </p:nvSpPr>
        <p:spPr>
          <a:xfrm>
            <a:off x="4782607" y="1113592"/>
            <a:ext cx="2467856" cy="369332"/>
          </a:xfrm>
          <a:prstGeom prst="rect">
            <a:avLst/>
          </a:prstGeom>
        </p:spPr>
        <p:txBody>
          <a:bodyPr wrap="none">
            <a:spAutoFit/>
          </a:bodyPr>
          <a:lstStyle/>
          <a:p>
            <a:r>
              <a:rPr lang="en-US" b="1" dirty="0"/>
              <a:t>Provision Includes…</a:t>
            </a:r>
          </a:p>
        </p:txBody>
      </p:sp>
      <p:pic>
        <p:nvPicPr>
          <p:cNvPr id="9" name="Picture 8" descr="Shield_Red-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97" y="2479000"/>
            <a:ext cx="442022" cy="592779"/>
          </a:xfrm>
          <a:prstGeom prst="rect">
            <a:avLst/>
          </a:prstGeom>
        </p:spPr>
      </p:pic>
      <p:pic>
        <p:nvPicPr>
          <p:cNvPr id="10" name="Picture 9" descr="Checkmark_Red-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2268" y="1608274"/>
            <a:ext cx="477491" cy="510384"/>
          </a:xfrm>
          <a:prstGeom prst="rect">
            <a:avLst/>
          </a:prstGeom>
        </p:spPr>
      </p:pic>
      <p:pic>
        <p:nvPicPr>
          <p:cNvPr id="11" name="Picture 10" descr="Prologue_Red-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7081" y="3356383"/>
            <a:ext cx="401838" cy="538890"/>
          </a:xfrm>
          <a:prstGeom prst="rect">
            <a:avLst/>
          </a:prstGeom>
        </p:spPr>
      </p:pic>
      <p:pic>
        <p:nvPicPr>
          <p:cNvPr id="12" name="Picture 11" descr="Globe_Red-0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1476" y="4203426"/>
            <a:ext cx="486224" cy="539290"/>
          </a:xfrm>
          <a:prstGeom prst="rect">
            <a:avLst/>
          </a:prstGeom>
        </p:spPr>
      </p:pic>
      <p:pic>
        <p:nvPicPr>
          <p:cNvPr id="13" name="Picture 12" descr="Diploma_Red-0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6357" y="5021237"/>
            <a:ext cx="533682" cy="461318"/>
          </a:xfrm>
          <a:prstGeom prst="rect">
            <a:avLst/>
          </a:prstGeom>
        </p:spPr>
      </p:pic>
      <p:pic>
        <p:nvPicPr>
          <p:cNvPr id="17" name="Picture 16" descr="icon_rework_rd2.ai"/>
          <p:cNvPicPr>
            <a:picLocks noChangeAspect="1"/>
          </p:cNvPicPr>
          <p:nvPr/>
        </p:nvPicPr>
        <p:blipFill rotWithShape="1">
          <a:blip r:embed="rId9">
            <a:extLst>
              <a:ext uri="{28A0092B-C50C-407E-A947-70E740481C1C}">
                <a14:useLocalDpi xmlns:a14="http://schemas.microsoft.com/office/drawing/2010/main" val="0"/>
              </a:ext>
            </a:extLst>
          </a:blip>
          <a:srcRect l="21119" t="16240" r="23336" b="20881"/>
          <a:stretch/>
        </p:blipFill>
        <p:spPr>
          <a:xfrm>
            <a:off x="4826357" y="5639944"/>
            <a:ext cx="533753" cy="604224"/>
          </a:xfrm>
          <a:prstGeom prst="rect">
            <a:avLst/>
          </a:prstGeom>
        </p:spPr>
      </p:pic>
    </p:spTree>
    <p:extLst>
      <p:ext uri="{BB962C8B-B14F-4D97-AF65-F5344CB8AC3E}">
        <p14:creationId xmlns:p14="http://schemas.microsoft.com/office/powerpoint/2010/main" val="314948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Prologue</a:t>
            </a:r>
            <a:endParaRPr lang="en-US" dirty="0"/>
          </a:p>
        </p:txBody>
      </p:sp>
      <p:sp>
        <p:nvSpPr>
          <p:cNvPr id="3" name="Content Placeholder 2"/>
          <p:cNvSpPr>
            <a:spLocks noGrp="1"/>
          </p:cNvSpPr>
          <p:nvPr>
            <p:ph idx="1"/>
          </p:nvPr>
        </p:nvSpPr>
        <p:spPr>
          <a:xfrm>
            <a:off x="457200" y="3049410"/>
            <a:ext cx="8229600" cy="988744"/>
          </a:xfrm>
        </p:spPr>
        <p:txBody>
          <a:bodyPr>
            <a:normAutofit/>
          </a:bodyPr>
          <a:lstStyle/>
          <a:p>
            <a:pPr marL="0" indent="0">
              <a:buClr>
                <a:srgbClr val="CC4F42"/>
              </a:buClr>
              <a:buNone/>
            </a:pPr>
            <a:r>
              <a:rPr lang="en-US" sz="1800" dirty="0">
                <a:cs typeface="Arial"/>
              </a:rPr>
              <a:t>Prologue is a dynamic search engine that takes the needle out of the haystack to help you find the regulatory references that are on point and on time</a:t>
            </a:r>
            <a:r>
              <a:rPr lang="en-US" sz="1800" dirty="0" smtClean="0">
                <a:cs typeface="Arial"/>
              </a:rPr>
              <a:t>.</a:t>
            </a:r>
            <a:endParaRPr lang="en-US" sz="1800" dirty="0">
              <a:cs typeface="Arial"/>
            </a:endParaRPr>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044" y="619974"/>
            <a:ext cx="3502606" cy="2294738"/>
          </a:xfrm>
          <a:prstGeom prst="rect">
            <a:avLst/>
          </a:prstGeom>
        </p:spPr>
      </p:pic>
      <p:sp>
        <p:nvSpPr>
          <p:cNvPr id="6" name="Content Placeholder 2"/>
          <p:cNvSpPr txBox="1">
            <a:spLocks/>
          </p:cNvSpPr>
          <p:nvPr/>
        </p:nvSpPr>
        <p:spPr>
          <a:xfrm>
            <a:off x="3332561" y="4024007"/>
            <a:ext cx="3655926" cy="427297"/>
          </a:xfrm>
          <a:prstGeom prst="rect">
            <a:avLst/>
          </a:prstGeom>
        </p:spPr>
        <p:txBody>
          <a:bodyPr vert="horz" lIns="91440" tIns="45720" rIns="91440" bIns="45720" rtlCol="0">
            <a:normAutofit/>
          </a:bodyPr>
          <a:lstStyle>
            <a:lvl1pPr marL="231775" indent="-231775" algn="l" defTabSz="457200" rtl="0" eaLnBrk="1" latinLnBrk="0" hangingPunct="1">
              <a:lnSpc>
                <a:spcPct val="100000"/>
              </a:lnSpc>
              <a:spcBef>
                <a:spcPct val="20000"/>
              </a:spcBef>
              <a:buClr>
                <a:srgbClr val="C23D3D"/>
              </a:buClr>
              <a:buSzPct val="40000"/>
              <a:buFont typeface="Wingdings" charset="2"/>
              <a:buChar char="u"/>
              <a:defRPr sz="2400" kern="1200">
                <a:solidFill>
                  <a:schemeClr val="tx1"/>
                </a:solidFill>
                <a:latin typeface="+mn-lt"/>
                <a:ea typeface="+mn-ea"/>
                <a:cs typeface="+mn-cs"/>
              </a:defRPr>
            </a:lvl1pPr>
            <a:lvl2pPr marL="688975" indent="-231775" algn="l" defTabSz="457200" rtl="0" eaLnBrk="1" latinLnBrk="0" hangingPunct="1">
              <a:lnSpc>
                <a:spcPct val="100000"/>
              </a:lnSpc>
              <a:spcBef>
                <a:spcPct val="20000"/>
              </a:spcBef>
              <a:buClr>
                <a:srgbClr val="C23D3D"/>
              </a:buClr>
              <a:buSzPct val="100000"/>
              <a:buFont typeface="Arial" panose="020B0604020202020204" pitchFamily="34" charset="0"/>
              <a:buChar char="̶"/>
              <a:defRPr sz="2000" kern="1200">
                <a:solidFill>
                  <a:schemeClr val="tx1"/>
                </a:solidFill>
                <a:latin typeface="+mn-lt"/>
                <a:ea typeface="+mn-ea"/>
                <a:cs typeface="+mn-cs"/>
              </a:defRPr>
            </a:lvl2pPr>
            <a:lvl3pPr marL="1082675" indent="-168275" algn="l" defTabSz="457200" rtl="0" eaLnBrk="1" latinLnBrk="0" hangingPunct="1">
              <a:lnSpc>
                <a:spcPct val="100000"/>
              </a:lnSpc>
              <a:spcBef>
                <a:spcPct val="20000"/>
              </a:spcBef>
              <a:buClr>
                <a:srgbClr val="C23D3D"/>
              </a:buClr>
              <a:buSzPct val="100000"/>
              <a:buFont typeface="Segoe UI Symbol" panose="020B0502040204020203" pitchFamily="34" charset="0"/>
              <a:buChar char="⋄"/>
              <a:defRPr sz="2000" kern="1200">
                <a:solidFill>
                  <a:schemeClr val="tx1"/>
                </a:solidFill>
                <a:latin typeface="+mn-lt"/>
                <a:ea typeface="+mn-ea"/>
                <a:cs typeface="+mn-cs"/>
              </a:defRPr>
            </a:lvl3pPr>
            <a:lvl4pPr marL="1547813" indent="-176213" algn="l" defTabSz="457200" rtl="0" eaLnBrk="1" latinLnBrk="0" hangingPunct="1">
              <a:lnSpc>
                <a:spcPct val="100000"/>
              </a:lnSpc>
              <a:spcBef>
                <a:spcPct val="20000"/>
              </a:spcBef>
              <a:buClr>
                <a:srgbClr val="C23D3D"/>
              </a:buClr>
              <a:buSzPct val="100000"/>
              <a:buFont typeface="Arial" panose="020B0604020202020204" pitchFamily="34" charset="0"/>
              <a:buChar char="•"/>
              <a:defRPr sz="1800" kern="1200">
                <a:solidFill>
                  <a:schemeClr val="tx1"/>
                </a:solidFill>
                <a:latin typeface="+mn-lt"/>
                <a:ea typeface="+mn-ea"/>
                <a:cs typeface="+mn-cs"/>
              </a:defRPr>
            </a:lvl4pPr>
            <a:lvl5pPr marL="2003425" indent="-174625" algn="l" defTabSz="457200" rtl="0" eaLnBrk="1" latinLnBrk="0" hangingPunct="1">
              <a:lnSpc>
                <a:spcPct val="100000"/>
              </a:lnSpc>
              <a:spcBef>
                <a:spcPct val="20000"/>
              </a:spcBef>
              <a:buClr>
                <a:srgbClr val="C23D3D"/>
              </a:buClr>
              <a:buSzPct val="8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CC4F42"/>
              </a:buClr>
              <a:buFont typeface="Wingdings" charset="2"/>
              <a:buNone/>
            </a:pPr>
            <a:r>
              <a:rPr lang="en-US" sz="1800" b="1" smtClean="0">
                <a:cs typeface="Arial"/>
              </a:rPr>
              <a:t>Single Source</a:t>
            </a:r>
            <a:endParaRPr lang="en-US" sz="1800" b="1" dirty="0" smtClean="0">
              <a:cs typeface="Arial"/>
            </a:endParaRPr>
          </a:p>
        </p:txBody>
      </p:sp>
      <p:sp>
        <p:nvSpPr>
          <p:cNvPr id="7" name="Content Placeholder 2"/>
          <p:cNvSpPr txBox="1">
            <a:spLocks/>
          </p:cNvSpPr>
          <p:nvPr/>
        </p:nvSpPr>
        <p:spPr>
          <a:xfrm>
            <a:off x="3332561" y="4555426"/>
            <a:ext cx="3655926" cy="427297"/>
          </a:xfrm>
          <a:prstGeom prst="rect">
            <a:avLst/>
          </a:prstGeom>
        </p:spPr>
        <p:txBody>
          <a:bodyPr vert="horz" lIns="91440" tIns="45720" rIns="91440" bIns="45720" rtlCol="0">
            <a:normAutofit/>
          </a:bodyPr>
          <a:lstStyle>
            <a:lvl1pPr marL="231775" indent="-231775" algn="l" defTabSz="457200" rtl="0" eaLnBrk="1" latinLnBrk="0" hangingPunct="1">
              <a:lnSpc>
                <a:spcPct val="100000"/>
              </a:lnSpc>
              <a:spcBef>
                <a:spcPct val="20000"/>
              </a:spcBef>
              <a:buClr>
                <a:srgbClr val="C23D3D"/>
              </a:buClr>
              <a:buSzPct val="40000"/>
              <a:buFont typeface="Wingdings" charset="2"/>
              <a:buChar char="u"/>
              <a:defRPr sz="2400" kern="1200">
                <a:solidFill>
                  <a:schemeClr val="tx1"/>
                </a:solidFill>
                <a:latin typeface="+mn-lt"/>
                <a:ea typeface="+mn-ea"/>
                <a:cs typeface="+mn-cs"/>
              </a:defRPr>
            </a:lvl1pPr>
            <a:lvl2pPr marL="688975" indent="-231775" algn="l" defTabSz="457200" rtl="0" eaLnBrk="1" latinLnBrk="0" hangingPunct="1">
              <a:lnSpc>
                <a:spcPct val="100000"/>
              </a:lnSpc>
              <a:spcBef>
                <a:spcPct val="20000"/>
              </a:spcBef>
              <a:buClr>
                <a:srgbClr val="C23D3D"/>
              </a:buClr>
              <a:buSzPct val="100000"/>
              <a:buFont typeface="Arial" panose="020B0604020202020204" pitchFamily="34" charset="0"/>
              <a:buChar char="̶"/>
              <a:defRPr sz="2000" kern="1200">
                <a:solidFill>
                  <a:schemeClr val="tx1"/>
                </a:solidFill>
                <a:latin typeface="+mn-lt"/>
                <a:ea typeface="+mn-ea"/>
                <a:cs typeface="+mn-cs"/>
              </a:defRPr>
            </a:lvl2pPr>
            <a:lvl3pPr marL="1082675" indent="-168275" algn="l" defTabSz="457200" rtl="0" eaLnBrk="1" latinLnBrk="0" hangingPunct="1">
              <a:lnSpc>
                <a:spcPct val="100000"/>
              </a:lnSpc>
              <a:spcBef>
                <a:spcPct val="20000"/>
              </a:spcBef>
              <a:buClr>
                <a:srgbClr val="C23D3D"/>
              </a:buClr>
              <a:buSzPct val="100000"/>
              <a:buFont typeface="Segoe UI Symbol" panose="020B0502040204020203" pitchFamily="34" charset="0"/>
              <a:buChar char="⋄"/>
              <a:defRPr sz="2000" kern="1200">
                <a:solidFill>
                  <a:schemeClr val="tx1"/>
                </a:solidFill>
                <a:latin typeface="+mn-lt"/>
                <a:ea typeface="+mn-ea"/>
                <a:cs typeface="+mn-cs"/>
              </a:defRPr>
            </a:lvl3pPr>
            <a:lvl4pPr marL="1547813" indent="-176213" algn="l" defTabSz="457200" rtl="0" eaLnBrk="1" latinLnBrk="0" hangingPunct="1">
              <a:lnSpc>
                <a:spcPct val="100000"/>
              </a:lnSpc>
              <a:spcBef>
                <a:spcPct val="20000"/>
              </a:spcBef>
              <a:buClr>
                <a:srgbClr val="C23D3D"/>
              </a:buClr>
              <a:buSzPct val="100000"/>
              <a:buFont typeface="Arial" panose="020B0604020202020204" pitchFamily="34" charset="0"/>
              <a:buChar char="•"/>
              <a:defRPr sz="1800" kern="1200">
                <a:solidFill>
                  <a:schemeClr val="tx1"/>
                </a:solidFill>
                <a:latin typeface="+mn-lt"/>
                <a:ea typeface="+mn-ea"/>
                <a:cs typeface="+mn-cs"/>
              </a:defRPr>
            </a:lvl4pPr>
            <a:lvl5pPr marL="2003425" indent="-174625" algn="l" defTabSz="457200" rtl="0" eaLnBrk="1" latinLnBrk="0" hangingPunct="1">
              <a:lnSpc>
                <a:spcPct val="100000"/>
              </a:lnSpc>
              <a:spcBef>
                <a:spcPct val="20000"/>
              </a:spcBef>
              <a:buClr>
                <a:srgbClr val="C23D3D"/>
              </a:buClr>
              <a:buSzPct val="8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CC4F42"/>
              </a:buClr>
              <a:buFont typeface="Wingdings" charset="2"/>
              <a:buNone/>
            </a:pPr>
            <a:r>
              <a:rPr lang="en-US" sz="1800" b="1" dirty="0" smtClean="0">
                <a:cs typeface="Arial"/>
              </a:rPr>
              <a:t>Relevancy Scores</a:t>
            </a:r>
            <a:endParaRPr lang="en-US" sz="1800" dirty="0" smtClean="0">
              <a:cs typeface="Arial"/>
            </a:endParaRPr>
          </a:p>
        </p:txBody>
      </p:sp>
      <p:sp>
        <p:nvSpPr>
          <p:cNvPr id="8" name="Content Placeholder 2"/>
          <p:cNvSpPr txBox="1">
            <a:spLocks/>
          </p:cNvSpPr>
          <p:nvPr/>
        </p:nvSpPr>
        <p:spPr>
          <a:xfrm>
            <a:off x="3332561" y="5087564"/>
            <a:ext cx="3655926" cy="427297"/>
          </a:xfrm>
          <a:prstGeom prst="rect">
            <a:avLst/>
          </a:prstGeom>
        </p:spPr>
        <p:txBody>
          <a:bodyPr vert="horz" lIns="91440" tIns="45720" rIns="91440" bIns="45720" rtlCol="0">
            <a:normAutofit/>
          </a:bodyPr>
          <a:lstStyle>
            <a:lvl1pPr marL="231775" indent="-231775" algn="l" defTabSz="457200" rtl="0" eaLnBrk="1" latinLnBrk="0" hangingPunct="1">
              <a:lnSpc>
                <a:spcPct val="100000"/>
              </a:lnSpc>
              <a:spcBef>
                <a:spcPct val="20000"/>
              </a:spcBef>
              <a:buClr>
                <a:srgbClr val="C23D3D"/>
              </a:buClr>
              <a:buSzPct val="40000"/>
              <a:buFont typeface="Wingdings" charset="2"/>
              <a:buChar char="u"/>
              <a:defRPr sz="2400" kern="1200">
                <a:solidFill>
                  <a:schemeClr val="tx1"/>
                </a:solidFill>
                <a:latin typeface="+mn-lt"/>
                <a:ea typeface="+mn-ea"/>
                <a:cs typeface="+mn-cs"/>
              </a:defRPr>
            </a:lvl1pPr>
            <a:lvl2pPr marL="688975" indent="-231775" algn="l" defTabSz="457200" rtl="0" eaLnBrk="1" latinLnBrk="0" hangingPunct="1">
              <a:lnSpc>
                <a:spcPct val="100000"/>
              </a:lnSpc>
              <a:spcBef>
                <a:spcPct val="20000"/>
              </a:spcBef>
              <a:buClr>
                <a:srgbClr val="C23D3D"/>
              </a:buClr>
              <a:buSzPct val="100000"/>
              <a:buFont typeface="Arial" panose="020B0604020202020204" pitchFamily="34" charset="0"/>
              <a:buChar char="̶"/>
              <a:defRPr sz="2000" kern="1200">
                <a:solidFill>
                  <a:schemeClr val="tx1"/>
                </a:solidFill>
                <a:latin typeface="+mn-lt"/>
                <a:ea typeface="+mn-ea"/>
                <a:cs typeface="+mn-cs"/>
              </a:defRPr>
            </a:lvl2pPr>
            <a:lvl3pPr marL="1082675" indent="-168275" algn="l" defTabSz="457200" rtl="0" eaLnBrk="1" latinLnBrk="0" hangingPunct="1">
              <a:lnSpc>
                <a:spcPct val="100000"/>
              </a:lnSpc>
              <a:spcBef>
                <a:spcPct val="20000"/>
              </a:spcBef>
              <a:buClr>
                <a:srgbClr val="C23D3D"/>
              </a:buClr>
              <a:buSzPct val="100000"/>
              <a:buFont typeface="Segoe UI Symbol" panose="020B0502040204020203" pitchFamily="34" charset="0"/>
              <a:buChar char="⋄"/>
              <a:defRPr sz="2000" kern="1200">
                <a:solidFill>
                  <a:schemeClr val="tx1"/>
                </a:solidFill>
                <a:latin typeface="+mn-lt"/>
                <a:ea typeface="+mn-ea"/>
                <a:cs typeface="+mn-cs"/>
              </a:defRPr>
            </a:lvl3pPr>
            <a:lvl4pPr marL="1547813" indent="-176213" algn="l" defTabSz="457200" rtl="0" eaLnBrk="1" latinLnBrk="0" hangingPunct="1">
              <a:lnSpc>
                <a:spcPct val="100000"/>
              </a:lnSpc>
              <a:spcBef>
                <a:spcPct val="20000"/>
              </a:spcBef>
              <a:buClr>
                <a:srgbClr val="C23D3D"/>
              </a:buClr>
              <a:buSzPct val="100000"/>
              <a:buFont typeface="Arial" panose="020B0604020202020204" pitchFamily="34" charset="0"/>
              <a:buChar char="•"/>
              <a:defRPr sz="1800" kern="1200">
                <a:solidFill>
                  <a:schemeClr val="tx1"/>
                </a:solidFill>
                <a:latin typeface="+mn-lt"/>
                <a:ea typeface="+mn-ea"/>
                <a:cs typeface="+mn-cs"/>
              </a:defRPr>
            </a:lvl4pPr>
            <a:lvl5pPr marL="2003425" indent="-174625" algn="l" defTabSz="457200" rtl="0" eaLnBrk="1" latinLnBrk="0" hangingPunct="1">
              <a:lnSpc>
                <a:spcPct val="100000"/>
              </a:lnSpc>
              <a:spcBef>
                <a:spcPct val="20000"/>
              </a:spcBef>
              <a:buClr>
                <a:srgbClr val="C23D3D"/>
              </a:buClr>
              <a:buSzPct val="8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CC4F42"/>
              </a:buClr>
              <a:buFont typeface="Wingdings" charset="2"/>
              <a:buNone/>
            </a:pPr>
            <a:r>
              <a:rPr lang="en-US" sz="1800" b="1" dirty="0" smtClean="0">
                <a:cs typeface="Arial"/>
              </a:rPr>
              <a:t>Relationships &amp; Related Topics</a:t>
            </a:r>
          </a:p>
        </p:txBody>
      </p:sp>
      <p:sp>
        <p:nvSpPr>
          <p:cNvPr id="9" name="Content Placeholder 2"/>
          <p:cNvSpPr txBox="1">
            <a:spLocks/>
          </p:cNvSpPr>
          <p:nvPr/>
        </p:nvSpPr>
        <p:spPr>
          <a:xfrm>
            <a:off x="3332561" y="5619702"/>
            <a:ext cx="3655926" cy="427297"/>
          </a:xfrm>
          <a:prstGeom prst="rect">
            <a:avLst/>
          </a:prstGeom>
        </p:spPr>
        <p:txBody>
          <a:bodyPr vert="horz" lIns="91440" tIns="45720" rIns="91440" bIns="45720" rtlCol="0">
            <a:normAutofit/>
          </a:bodyPr>
          <a:lstStyle>
            <a:lvl1pPr marL="231775" indent="-231775" algn="l" defTabSz="457200" rtl="0" eaLnBrk="1" latinLnBrk="0" hangingPunct="1">
              <a:lnSpc>
                <a:spcPct val="100000"/>
              </a:lnSpc>
              <a:spcBef>
                <a:spcPct val="20000"/>
              </a:spcBef>
              <a:buClr>
                <a:srgbClr val="C23D3D"/>
              </a:buClr>
              <a:buSzPct val="40000"/>
              <a:buFont typeface="Wingdings" charset="2"/>
              <a:buChar char="u"/>
              <a:defRPr sz="2400" kern="1200">
                <a:solidFill>
                  <a:schemeClr val="tx1"/>
                </a:solidFill>
                <a:latin typeface="+mn-lt"/>
                <a:ea typeface="+mn-ea"/>
                <a:cs typeface="+mn-cs"/>
              </a:defRPr>
            </a:lvl1pPr>
            <a:lvl2pPr marL="688975" indent="-231775" algn="l" defTabSz="457200" rtl="0" eaLnBrk="1" latinLnBrk="0" hangingPunct="1">
              <a:lnSpc>
                <a:spcPct val="100000"/>
              </a:lnSpc>
              <a:spcBef>
                <a:spcPct val="20000"/>
              </a:spcBef>
              <a:buClr>
                <a:srgbClr val="C23D3D"/>
              </a:buClr>
              <a:buSzPct val="100000"/>
              <a:buFont typeface="Arial" panose="020B0604020202020204" pitchFamily="34" charset="0"/>
              <a:buChar char="̶"/>
              <a:defRPr sz="2000" kern="1200">
                <a:solidFill>
                  <a:schemeClr val="tx1"/>
                </a:solidFill>
                <a:latin typeface="+mn-lt"/>
                <a:ea typeface="+mn-ea"/>
                <a:cs typeface="+mn-cs"/>
              </a:defRPr>
            </a:lvl2pPr>
            <a:lvl3pPr marL="1082675" indent="-168275" algn="l" defTabSz="457200" rtl="0" eaLnBrk="1" latinLnBrk="0" hangingPunct="1">
              <a:lnSpc>
                <a:spcPct val="100000"/>
              </a:lnSpc>
              <a:spcBef>
                <a:spcPct val="20000"/>
              </a:spcBef>
              <a:buClr>
                <a:srgbClr val="C23D3D"/>
              </a:buClr>
              <a:buSzPct val="100000"/>
              <a:buFont typeface="Segoe UI Symbol" panose="020B0502040204020203" pitchFamily="34" charset="0"/>
              <a:buChar char="⋄"/>
              <a:defRPr sz="2000" kern="1200">
                <a:solidFill>
                  <a:schemeClr val="tx1"/>
                </a:solidFill>
                <a:latin typeface="+mn-lt"/>
                <a:ea typeface="+mn-ea"/>
                <a:cs typeface="+mn-cs"/>
              </a:defRPr>
            </a:lvl3pPr>
            <a:lvl4pPr marL="1547813" indent="-176213" algn="l" defTabSz="457200" rtl="0" eaLnBrk="1" latinLnBrk="0" hangingPunct="1">
              <a:lnSpc>
                <a:spcPct val="100000"/>
              </a:lnSpc>
              <a:spcBef>
                <a:spcPct val="20000"/>
              </a:spcBef>
              <a:buClr>
                <a:srgbClr val="C23D3D"/>
              </a:buClr>
              <a:buSzPct val="100000"/>
              <a:buFont typeface="Arial" panose="020B0604020202020204" pitchFamily="34" charset="0"/>
              <a:buChar char="•"/>
              <a:defRPr sz="1800" kern="1200">
                <a:solidFill>
                  <a:schemeClr val="tx1"/>
                </a:solidFill>
                <a:latin typeface="+mn-lt"/>
                <a:ea typeface="+mn-ea"/>
                <a:cs typeface="+mn-cs"/>
              </a:defRPr>
            </a:lvl4pPr>
            <a:lvl5pPr marL="2003425" indent="-174625" algn="l" defTabSz="457200" rtl="0" eaLnBrk="1" latinLnBrk="0" hangingPunct="1">
              <a:lnSpc>
                <a:spcPct val="100000"/>
              </a:lnSpc>
              <a:spcBef>
                <a:spcPct val="20000"/>
              </a:spcBef>
              <a:buClr>
                <a:srgbClr val="C23D3D"/>
              </a:buClr>
              <a:buSzPct val="8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CC4F42"/>
              </a:buClr>
              <a:buFont typeface="Wingdings" charset="2"/>
              <a:buNone/>
            </a:pPr>
            <a:r>
              <a:rPr lang="en-US" sz="1800" b="1" dirty="0" smtClean="0">
                <a:cs typeface="Arial"/>
              </a:rPr>
              <a:t>Alerts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1142" y="3919166"/>
            <a:ext cx="531419" cy="53141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1142" y="4503365"/>
            <a:ext cx="531419" cy="53141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1142" y="5034784"/>
            <a:ext cx="531419" cy="53141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1141" y="5566203"/>
            <a:ext cx="531419" cy="531419"/>
          </a:xfrm>
          <a:prstGeom prst="rect">
            <a:avLst/>
          </a:prstGeom>
        </p:spPr>
      </p:pic>
    </p:spTree>
    <p:extLst>
      <p:ext uri="{BB962C8B-B14F-4D97-AF65-F5344CB8AC3E}">
        <p14:creationId xmlns:p14="http://schemas.microsoft.com/office/powerpoint/2010/main" val="1779130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940" y="2169768"/>
            <a:ext cx="2039112" cy="2039112"/>
          </a:xfrm>
          <a:prstGeom prst="rect">
            <a:avLst/>
          </a:prstGeom>
        </p:spPr>
      </p:pic>
      <p:sp>
        <p:nvSpPr>
          <p:cNvPr id="2" name="Title 1"/>
          <p:cNvSpPr>
            <a:spLocks noGrp="1"/>
          </p:cNvSpPr>
          <p:nvPr>
            <p:ph type="title"/>
          </p:nvPr>
        </p:nvSpPr>
        <p:spPr/>
        <p:txBody>
          <a:bodyPr/>
          <a:lstStyle/>
          <a:p>
            <a:r>
              <a:rPr lang="en-US" dirty="0" smtClean="0"/>
              <a:t>Schulman eTools Demo</a:t>
            </a:r>
            <a:endParaRPr lang="en-US" dirty="0"/>
          </a:p>
        </p:txBody>
      </p:sp>
      <p:sp>
        <p:nvSpPr>
          <p:cNvPr id="14" name="Rounded Rectangle 13">
            <a:hlinkClick r:id="rId5"/>
          </p:cNvPr>
          <p:cNvSpPr/>
          <p:nvPr/>
        </p:nvSpPr>
        <p:spPr>
          <a:xfrm>
            <a:off x="6495516" y="3890031"/>
            <a:ext cx="2164549" cy="491428"/>
          </a:xfrm>
          <a:prstGeom prst="roundRect">
            <a:avLst>
              <a:gd name="adj" fmla="val 17306"/>
            </a:avLst>
          </a:prstGeom>
          <a:solidFill>
            <a:srgbClr val="C23D3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a:hlinkClick r:id="rId5"/>
          </p:cNvPr>
          <p:cNvSpPr/>
          <p:nvPr/>
        </p:nvSpPr>
        <p:spPr>
          <a:xfrm>
            <a:off x="6522252" y="3876663"/>
            <a:ext cx="2164548" cy="461665"/>
          </a:xfrm>
          <a:prstGeom prst="rect">
            <a:avLst/>
          </a:prstGeom>
        </p:spPr>
        <p:txBody>
          <a:bodyPr wrap="square">
            <a:spAutoFit/>
          </a:bodyPr>
          <a:lstStyle/>
          <a:p>
            <a:pPr marL="3175" lvl="1" algn="ctr">
              <a:buClr>
                <a:srgbClr val="CC4F42"/>
              </a:buClr>
            </a:pPr>
            <a:r>
              <a:rPr lang="en-US" sz="2400" b="1" dirty="0" smtClean="0">
                <a:solidFill>
                  <a:schemeClr val="bg1"/>
                </a:solidFill>
                <a:latin typeface="Arial"/>
                <a:cs typeface="Arial"/>
              </a:rPr>
              <a:t>Website</a:t>
            </a:r>
            <a:endParaRPr lang="en-US" sz="2400" b="1" dirty="0">
              <a:solidFill>
                <a:schemeClr val="bg1"/>
              </a:solidFill>
              <a:latin typeface="Arial"/>
              <a:cs typeface="Arial"/>
            </a:endParaRPr>
          </a:p>
        </p:txBody>
      </p:sp>
      <p:sp>
        <p:nvSpPr>
          <p:cNvPr id="16" name="Rounded Rectangle 15">
            <a:hlinkClick r:id="rId3"/>
          </p:cNvPr>
          <p:cNvSpPr/>
          <p:nvPr/>
        </p:nvSpPr>
        <p:spPr>
          <a:xfrm>
            <a:off x="3372375" y="3867527"/>
            <a:ext cx="2779294" cy="491428"/>
          </a:xfrm>
          <a:prstGeom prst="roundRect">
            <a:avLst>
              <a:gd name="adj" fmla="val 17306"/>
            </a:avLst>
          </a:prstGeom>
          <a:solidFill>
            <a:srgbClr val="C23D3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a:hlinkClick r:id="rId3"/>
          </p:cNvPr>
          <p:cNvSpPr/>
          <p:nvPr/>
        </p:nvSpPr>
        <p:spPr>
          <a:xfrm>
            <a:off x="3292166" y="3854159"/>
            <a:ext cx="2979821" cy="461665"/>
          </a:xfrm>
          <a:prstGeom prst="rect">
            <a:avLst/>
          </a:prstGeom>
        </p:spPr>
        <p:txBody>
          <a:bodyPr wrap="square">
            <a:spAutoFit/>
          </a:bodyPr>
          <a:lstStyle/>
          <a:p>
            <a:pPr marL="3175" lvl="1" algn="ctr">
              <a:buClr>
                <a:srgbClr val="CC4F42"/>
              </a:buClr>
            </a:pPr>
            <a:r>
              <a:rPr lang="en-US" sz="2400" b="1" dirty="0" smtClean="0">
                <a:solidFill>
                  <a:schemeClr val="bg1"/>
                </a:solidFill>
                <a:latin typeface="Arial"/>
                <a:cs typeface="Arial"/>
              </a:rPr>
              <a:t>eSubmission 2.0</a:t>
            </a:r>
            <a:endParaRPr lang="en-US" sz="2400" b="1" dirty="0">
              <a:solidFill>
                <a:schemeClr val="bg1"/>
              </a:solidFill>
              <a:latin typeface="Arial"/>
              <a:cs typeface="Arial"/>
            </a:endParaRPr>
          </a:p>
        </p:txBody>
      </p:sp>
      <p:sp>
        <p:nvSpPr>
          <p:cNvPr id="18" name="Rounded Rectangle 17">
            <a:hlinkClick r:id="rId3"/>
          </p:cNvPr>
          <p:cNvSpPr/>
          <p:nvPr/>
        </p:nvSpPr>
        <p:spPr>
          <a:xfrm>
            <a:off x="457200" y="3854159"/>
            <a:ext cx="2471820" cy="491428"/>
          </a:xfrm>
          <a:prstGeom prst="roundRect">
            <a:avLst>
              <a:gd name="adj" fmla="val 17306"/>
            </a:avLst>
          </a:prstGeom>
          <a:solidFill>
            <a:srgbClr val="C23D3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 name="Rectangle 18">
            <a:hlinkClick r:id="rId3"/>
          </p:cNvPr>
          <p:cNvSpPr/>
          <p:nvPr/>
        </p:nvSpPr>
        <p:spPr>
          <a:xfrm>
            <a:off x="650940" y="3840791"/>
            <a:ext cx="2164548" cy="461665"/>
          </a:xfrm>
          <a:prstGeom prst="rect">
            <a:avLst/>
          </a:prstGeom>
        </p:spPr>
        <p:txBody>
          <a:bodyPr wrap="square">
            <a:spAutoFit/>
          </a:bodyPr>
          <a:lstStyle/>
          <a:p>
            <a:pPr marL="3175" lvl="1" algn="ctr">
              <a:buClr>
                <a:srgbClr val="CC4F42"/>
              </a:buClr>
            </a:pPr>
            <a:r>
              <a:rPr lang="en-US" sz="2400" b="1" dirty="0" smtClean="0">
                <a:solidFill>
                  <a:schemeClr val="bg1"/>
                </a:solidFill>
                <a:latin typeface="Arial"/>
                <a:cs typeface="Arial"/>
              </a:rPr>
              <a:t>SiteAccess</a:t>
            </a:r>
            <a:endParaRPr lang="en-US" sz="2400" b="1" dirty="0">
              <a:solidFill>
                <a:schemeClr val="bg1"/>
              </a:solidFill>
              <a:latin typeface="Arial"/>
              <a:cs typeface="Arial"/>
            </a:endParaRPr>
          </a:p>
        </p:txBody>
      </p:sp>
      <p:pic>
        <p:nvPicPr>
          <p:cNvPr id="21" name="Picture 20" descr="eSubmission_gray.png">
            <a:hlinkClick r:id="rId3"/>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4954" y="2266533"/>
            <a:ext cx="2035923" cy="2035923"/>
          </a:xfrm>
          <a:prstGeom prst="rect">
            <a:avLst/>
          </a:prstGeom>
        </p:spPr>
      </p:pic>
      <p:grpSp>
        <p:nvGrpSpPr>
          <p:cNvPr id="22" name="Group 21"/>
          <p:cNvGrpSpPr/>
          <p:nvPr/>
        </p:nvGrpSpPr>
        <p:grpSpPr>
          <a:xfrm>
            <a:off x="6522252" y="2172957"/>
            <a:ext cx="2035923" cy="2035923"/>
            <a:chOff x="6522252" y="2172957"/>
            <a:chExt cx="2035923" cy="2035923"/>
          </a:xfrm>
        </p:grpSpPr>
        <p:pic>
          <p:nvPicPr>
            <p:cNvPr id="23" name="Picture 22" descr="WebPortal3D_gray.png">
              <a:hlinkClick r:id="rId5"/>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2252" y="2172957"/>
              <a:ext cx="2035923" cy="2035923"/>
            </a:xfrm>
            <a:prstGeom prst="rect">
              <a:avLst/>
            </a:prstGeom>
          </p:spPr>
        </p:pic>
        <p:sp>
          <p:nvSpPr>
            <p:cNvPr id="24" name="Rectangle 23"/>
            <p:cNvSpPr/>
            <p:nvPr/>
          </p:nvSpPr>
          <p:spPr>
            <a:xfrm>
              <a:off x="7166919" y="2704757"/>
              <a:ext cx="734540" cy="56978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25" name="Picture 24">
            <a:hlinkClick r:id="rId5"/>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7827" y="2767995"/>
            <a:ext cx="372724" cy="443307"/>
          </a:xfrm>
          <a:prstGeom prst="rect">
            <a:avLst/>
          </a:prstGeom>
        </p:spPr>
      </p:pic>
    </p:spTree>
    <p:extLst>
      <p:ext uri="{BB962C8B-B14F-4D97-AF65-F5344CB8AC3E}">
        <p14:creationId xmlns:p14="http://schemas.microsoft.com/office/powerpoint/2010/main" val="3821473660"/>
      </p:ext>
    </p:extLst>
  </p:cSld>
  <p:clrMapOvr>
    <a:masterClrMapping/>
  </p:clrMapOvr>
</p:sld>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11145</TotalTime>
  <Words>743</Words>
  <Application>Microsoft Office PowerPoint</Application>
  <PresentationFormat>On-screen Show (4:3)</PresentationFormat>
  <Paragraphs>151</Paragraphs>
  <Slides>27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Segoe UI Symbol</vt:lpstr>
      <vt:lpstr>Wingdings</vt:lpstr>
      <vt:lpstr>Office Theme</vt:lpstr>
      <vt:lpstr>What’s new at Schulman IRB?</vt:lpstr>
      <vt:lpstr>Agenda</vt:lpstr>
      <vt:lpstr>Cancer MoonShot 2020</vt:lpstr>
      <vt:lpstr>Schulman In Review</vt:lpstr>
      <vt:lpstr>What Is PDQ?</vt:lpstr>
      <vt:lpstr>Example Dashboard</vt:lpstr>
      <vt:lpstr>PowerPoint Presentation</vt:lpstr>
      <vt:lpstr>Prologue</vt:lpstr>
      <vt:lpstr>Schulman eTools Demo</vt:lpstr>
      <vt:lpstr>Federal Wide Assurance</vt:lpstr>
      <vt:lpstr>IRB Institutional Agreements</vt:lpstr>
      <vt:lpstr>Office of Human Research Protections</vt:lpstr>
      <vt:lpstr>IRB Registration</vt:lpstr>
      <vt:lpstr>Federal Wide Assurance</vt:lpstr>
      <vt:lpstr>Federal Wide Assurance </vt:lpstr>
      <vt:lpstr>Confused yet?</vt:lpstr>
      <vt:lpstr>What Does this Mean for You?</vt:lpstr>
      <vt:lpstr>PowerPoint Presentation</vt:lpstr>
      <vt:lpstr>What Does this Mean for Schulman IRB?</vt:lpstr>
      <vt:lpstr>Understand? Feel better? </vt:lpstr>
      <vt:lpstr>Notice of Proposed Rulemaking</vt:lpstr>
      <vt:lpstr>NPRM Proposed Changes Notice of Proposed Rulemaking</vt:lpstr>
      <vt:lpstr>NPRM Proposed Changes Notice of Proposed Rulemaking</vt:lpstr>
      <vt:lpstr>NPRM Proposed Changes Notice of Proposed Rulemaking</vt:lpstr>
      <vt:lpstr>NPRM Proposed Changes Notice of Proposed Rulemaking</vt:lpstr>
      <vt:lpstr>Frequently Asked Questions</vt:lpstr>
      <vt:lpstr>Questions?</vt:lpstr>
    </vt:vector>
  </TitlesOfParts>
  <Company>Power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Schulman IRB</dc:creator>
  <cp:lastModifiedBy>Maria Stivers</cp:lastModifiedBy>
  <cp:revision>338</cp:revision>
  <dcterms:created xsi:type="dcterms:W3CDTF">2016-01-04T18:29:26Z</dcterms:created>
  <dcterms:modified xsi:type="dcterms:W3CDTF">2016-07-21T14:22:05Z</dcterms:modified>
</cp:coreProperties>
</file>