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4" r:id="rId3"/>
    <p:sldId id="275" r:id="rId4"/>
    <p:sldId id="257" r:id="rId5"/>
    <p:sldId id="259" r:id="rId6"/>
    <p:sldId id="258" r:id="rId7"/>
    <p:sldId id="272" r:id="rId8"/>
    <p:sldId id="273" r:id="rId9"/>
    <p:sldId id="260" r:id="rId10"/>
    <p:sldId id="261" r:id="rId11"/>
    <p:sldId id="262" r:id="rId12"/>
    <p:sldId id="283" r:id="rId13"/>
    <p:sldId id="281" r:id="rId14"/>
    <p:sldId id="264" r:id="rId15"/>
    <p:sldId id="265" r:id="rId16"/>
    <p:sldId id="266" r:id="rId17"/>
    <p:sldId id="278" r:id="rId18"/>
    <p:sldId id="271" r:id="rId19"/>
    <p:sldId id="267" r:id="rId20"/>
    <p:sldId id="268" r:id="rId21"/>
    <p:sldId id="277" r:id="rId22"/>
    <p:sldId id="270" r:id="rId23"/>
    <p:sldId id="276" r:id="rId2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796F5"/>
    <a:srgbClr val="0D48BF"/>
    <a:srgbClr val="333333"/>
    <a:srgbClr val="4D4D4D"/>
    <a:srgbClr val="FFCC00"/>
    <a:srgbClr val="96969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7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3C8A25-ECD0-4CEB-8507-2964067BBA8D}" type="datetimeFigureOut">
              <a:rPr lang="en-US"/>
              <a:pPr/>
              <a:t>9/18/2014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E25B11-42DA-4A3F-984C-2BAF626F4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1B9117-3A60-4156-A5EA-F8454BD26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5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D140F-D888-44B3-8A8F-E13AF513C7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3.88d until 1</a:t>
            </a:r>
            <a:r>
              <a:rPr lang="en-US" baseline="30000" smtClean="0"/>
              <a:t>st</a:t>
            </a:r>
            <a:r>
              <a:rPr lang="en-US" smtClean="0"/>
              <a:t> tier conferences or approves.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1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8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18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59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6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34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28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07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6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4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0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5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50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8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7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3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9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8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9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1B9117-3A60-4156-A5EA-F8454BD267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9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CFC2-6D3A-4D80-A476-C07F69028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314F-F27D-4D6A-872A-A48917D37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0AD5-85B6-47AD-A543-6B76C49D4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C26E-E0CA-4D6D-AE45-BD63E7CA7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5B35-0CA1-4D02-8C75-CDFB6076B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76CD-6E2A-4B1E-BA22-528B6FAE1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5D38-97E7-42DA-AA08-8331CB265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3AF4-FFB0-4C6F-9779-42C835C87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9C0F5-428A-4796-BEF9-2DD441AEE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60A41-BEE0-41E1-9514-BD9274489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6612-80A6-4483-9833-5BCA7B232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42A1-380A-4523-B721-96A713BF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85CB6AD7-AE54-4631-928E-1315F3D5B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usf.edu/facultyaffair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eneralcounsel.usf.edu/regulations/pdfs/regulation-usf10.107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lth.usf.edu/facultyaffairs/ConflictOfInterest.htm" TargetMode="External"/><Relationship Id="rId4" Type="http://schemas.openxmlformats.org/officeDocument/2006/relationships/hyperlink" Target="http://generalcounsel.usf.edu/policies-and-procedures/pdfs/policy-0-027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eneralcounsel.usf.edu/regulations/pdfs/regulation-usf9.019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g.state.fl.us/statutes/index.cfm?App_mode=Display_Statute&amp;Search_String=&amp;URL=Ch0112/SEC313.HTM&amp;Title=-%3e2006-%3eCh0112-%3eSection%20313#0112.313" TargetMode="External"/><Relationship Id="rId4" Type="http://schemas.openxmlformats.org/officeDocument/2006/relationships/hyperlink" Target="http://generalcounsel.usf.edu/policies-and-procedures/pdfs/policy-0-30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usf.edu/facultyaffairs/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295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898989"/>
                </a:solidFill>
              </a:rPr>
              <a:t>Training 2014</a:t>
            </a:r>
          </a:p>
          <a:p>
            <a:pPr eaLnBrk="1" hangingPunct="1"/>
            <a:r>
              <a:rPr lang="en-US" sz="2000" dirty="0" smtClean="0">
                <a:solidFill>
                  <a:srgbClr val="898989"/>
                </a:solidFill>
              </a:rPr>
              <a:t>USF Health Office of Faculty Affairs </a:t>
            </a:r>
          </a:p>
        </p:txBody>
      </p:sp>
      <p:pic>
        <p:nvPicPr>
          <p:cNvPr id="1028" name="Picture 4" descr="http://health.usf.edu/NR/rdonlyres/89A62216-92C9-49CD-8811-E3A5E1EE41A4/0/RoadWeb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9246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Submit Request</a:t>
            </a:r>
          </a:p>
        </p:txBody>
      </p:sp>
      <p:sp>
        <p:nvSpPr>
          <p:cNvPr id="24578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537575" cy="5029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How soon do you have to report?</a:t>
            </a:r>
          </a:p>
          <a:p>
            <a:pPr lvl="1" eaLnBrk="1" hangingPunct="1"/>
            <a:r>
              <a:rPr lang="en-US" sz="3200" dirty="0" smtClean="0"/>
              <a:t>Aim for at least </a:t>
            </a:r>
            <a:r>
              <a:rPr lang="en-US" sz="3200" dirty="0" smtClean="0"/>
              <a:t>2 weeks before to allow for processing </a:t>
            </a:r>
            <a:r>
              <a:rPr lang="en-US" sz="3200" dirty="0" smtClean="0"/>
              <a:t>and </a:t>
            </a:r>
            <a:r>
              <a:rPr lang="en-US" sz="3200" dirty="0" smtClean="0"/>
              <a:t>review </a:t>
            </a:r>
            <a:r>
              <a:rPr lang="en-US" sz="3200" dirty="0" smtClean="0"/>
              <a:t>in ROAD</a:t>
            </a:r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lvl="1" eaLnBrk="1" hangingPunct="1"/>
            <a:r>
              <a:rPr lang="en-US" sz="3200" dirty="0" smtClean="0"/>
              <a:t>Better if submitted as soon as the faculty member knows about the activity </a:t>
            </a:r>
          </a:p>
          <a:p>
            <a:pPr lvl="1" eaLnBrk="1" hangingPunct="1"/>
            <a:endParaRPr lang="en-US" sz="2400" dirty="0" smtClean="0"/>
          </a:p>
        </p:txBody>
      </p:sp>
      <p:graphicFrame>
        <p:nvGraphicFramePr>
          <p:cNvPr id="22559" name="Group 3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5964349"/>
              </p:ext>
            </p:extLst>
          </p:nvPr>
        </p:nvGraphicFramePr>
        <p:xfrm>
          <a:off x="228600" y="3581400"/>
          <a:ext cx="8534400" cy="1295400"/>
        </p:xfrm>
        <a:graphic>
          <a:graphicData uri="http://schemas.openxmlformats.org/drawingml/2006/table">
            <a:tbl>
              <a:tblPr/>
              <a:tblGrid>
                <a:gridCol w="1143000"/>
                <a:gridCol w="990600"/>
                <a:gridCol w="1295400"/>
                <a:gridCol w="839788"/>
                <a:gridCol w="1066800"/>
                <a:gridCol w="1217612"/>
                <a:gridCol w="1066800"/>
                <a:gridCol w="914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FY2014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Approved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Denied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Avg Approval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Avg Denial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Final Action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1,217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84.55%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6.83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13.39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7.05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Submit Request</a:t>
            </a:r>
          </a:p>
        </p:txBody>
      </p:sp>
      <p:sp>
        <p:nvSpPr>
          <p:cNvPr id="26626" name="Rectangle 6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hlinkClick r:id="rId3"/>
              </a:rPr>
              <a:t>http://health.usf.edu/facultyaffairs/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sz="3600" dirty="0" smtClean="0"/>
              <a:t>Bottom left side under sidebar</a:t>
            </a:r>
          </a:p>
          <a:p>
            <a:pPr eaLnBrk="1" hangingPunct="1"/>
            <a:r>
              <a:rPr lang="en-US" sz="3600" dirty="0" smtClean="0"/>
              <a:t>Login: Faculty member’s HSC-ID</a:t>
            </a:r>
          </a:p>
          <a:p>
            <a:pPr eaLnBrk="1" hangingPunct="1">
              <a:buFont typeface="Arial" charset="0"/>
              <a:buNone/>
            </a:pPr>
            <a:r>
              <a:rPr lang="en-US" sz="3600" dirty="0" smtClean="0"/>
              <a:t>	e.g. jdoe21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Completed by faculty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only – no password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sharing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199" y="3810000"/>
            <a:ext cx="2991802" cy="219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Submit Request</a:t>
            </a:r>
          </a:p>
        </p:txBody>
      </p:sp>
      <p:sp>
        <p:nvSpPr>
          <p:cNvPr id="2765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3250" y="1371600"/>
            <a:ext cx="8540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 smtClean="0"/>
              <a:t>nothing to report as of July 1 then select N/A (from </a:t>
            </a:r>
            <a:r>
              <a:rPr lang="en-US" u="sng" dirty="0" smtClean="0"/>
              <a:t>Employer Category</a:t>
            </a:r>
            <a:r>
              <a:rPr lang="en-US" dirty="0" smtClean="0"/>
              <a:t>)and form will auto-complete. Click on Submit button.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have activity to report select from: </a:t>
            </a:r>
            <a:r>
              <a:rPr lang="en-US" u="sng" dirty="0" smtClean="0"/>
              <a:t>Employer Category</a:t>
            </a:r>
            <a:r>
              <a:rPr lang="en-US" dirty="0" smtClean="0"/>
              <a:t> and </a:t>
            </a:r>
            <a:r>
              <a:rPr lang="en-US" u="sng" dirty="0" smtClean="0"/>
              <a:t>Employer Name</a:t>
            </a:r>
            <a:r>
              <a:rPr lang="en-US" dirty="0" smtClean="0"/>
              <a:t> menus.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are getting money from a source other than USF, the name of that entity/person is what is reported as the </a:t>
            </a:r>
            <a:r>
              <a:rPr lang="en-US" u="sng" dirty="0" smtClean="0"/>
              <a:t>Employer Name</a:t>
            </a:r>
            <a:r>
              <a:rPr lang="en-US" dirty="0" smtClean="0"/>
              <a:t> in the on-line form. </a:t>
            </a:r>
            <a:r>
              <a:rPr lang="en-US" b="1" u="sng" dirty="0" smtClean="0"/>
              <a:t>Should </a:t>
            </a:r>
            <a:r>
              <a:rPr lang="en-US" b="1" u="sng" dirty="0"/>
              <a:t>not be </a:t>
            </a:r>
            <a:r>
              <a:rPr lang="en-US" b="1" u="sng" dirty="0" smtClean="0"/>
              <a:t>USF</a:t>
            </a:r>
            <a:r>
              <a:rPr lang="en-US" u="sng" dirty="0" smtClean="0"/>
              <a:t>, unless attending a conference as Business Activity.</a:t>
            </a:r>
          </a:p>
        </p:txBody>
      </p:sp>
    </p:spTree>
    <p:extLst>
      <p:ext uri="{BB962C8B-B14F-4D97-AF65-F5344CB8AC3E}">
        <p14:creationId xmlns:p14="http://schemas.microsoft.com/office/powerpoint/2010/main" val="38954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Submit Request</a:t>
            </a:r>
          </a:p>
        </p:txBody>
      </p:sp>
      <p:sp>
        <p:nvSpPr>
          <p:cNvPr id="2765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3250" y="1371600"/>
            <a:ext cx="8540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Funding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Who is paying the faculty member?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0000"/>
                </a:solidFill>
              </a:rPr>
              <a:t>Should not be USF</a:t>
            </a:r>
            <a:r>
              <a:rPr lang="en-US" sz="3200" dirty="0" smtClean="0"/>
              <a:t>, can be HPCC/CAMLS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Identify by name of entity/person</a:t>
            </a:r>
            <a:endParaRPr 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/>
              <a:t>Not</a:t>
            </a:r>
            <a:r>
              <a:rPr lang="en-US" sz="3200" dirty="0" smtClean="0"/>
              <a:t> </a:t>
            </a:r>
            <a:r>
              <a:rPr lang="en-US" sz="3200" b="1" dirty="0" smtClean="0"/>
              <a:t>“Various” </a:t>
            </a:r>
            <a:r>
              <a:rPr lang="en-US" sz="3200" dirty="0" smtClean="0"/>
              <a:t>companies or law firms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Depending on type of company, this information might be available from the company directly to public based on federal involvement with these companies.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51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Submit Request</a:t>
            </a:r>
          </a:p>
        </p:txBody>
      </p:sp>
      <p:sp>
        <p:nvSpPr>
          <p:cNvPr id="2867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Start Date and End Date</a:t>
            </a:r>
          </a:p>
          <a:p>
            <a:pPr lvl="1" eaLnBrk="1" hangingPunct="1"/>
            <a:r>
              <a:rPr lang="en-US" sz="3200" dirty="0" smtClean="0"/>
              <a:t>Not to exceed one fiscal year </a:t>
            </a:r>
            <a:br>
              <a:rPr lang="en-US" sz="3200" dirty="0" smtClean="0"/>
            </a:br>
            <a:r>
              <a:rPr lang="en-US" sz="3200" dirty="0" smtClean="0"/>
              <a:t>     (July 1 – June 30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sz="3600" dirty="0" smtClean="0"/>
              <a:t>Hours per week</a:t>
            </a:r>
          </a:p>
          <a:p>
            <a:pPr lvl="1" eaLnBrk="1" hangingPunct="1"/>
            <a:r>
              <a:rPr lang="en-US" sz="3200" dirty="0" smtClean="0"/>
              <a:t>Extrapolates to (hours) * (# of weeks)</a:t>
            </a:r>
          </a:p>
          <a:p>
            <a:pPr lvl="1" eaLnBrk="1" hangingPunct="1"/>
            <a:r>
              <a:rPr lang="en-US" sz="3200" dirty="0" smtClean="0"/>
              <a:t>With update to system should now be </a:t>
            </a:r>
            <a:r>
              <a:rPr lang="en-US" sz="3200" dirty="0" smtClean="0"/>
              <a:t>able to report &lt; 1 hour/week</a:t>
            </a:r>
          </a:p>
          <a:p>
            <a:pPr lvl="1" eaLnBrk="1" hangingPunct="1"/>
            <a:endParaRPr lang="en-US" sz="3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Submit Request</a:t>
            </a:r>
          </a:p>
        </p:txBody>
      </p:sp>
      <p:sp>
        <p:nvSpPr>
          <p:cNvPr id="296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Equipment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Check box if </a:t>
            </a:r>
            <a:r>
              <a:rPr lang="en-US" sz="3200" dirty="0" smtClean="0"/>
              <a:t>using USF equipment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 smtClean="0"/>
              <a:t>E-mail, computer, phone, conference room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Waive Patent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u="sng" dirty="0"/>
              <a:t>Answer “No” if </a:t>
            </a:r>
            <a:r>
              <a:rPr lang="en-US" sz="3200" b="1" u="sng" dirty="0"/>
              <a:t>not</a:t>
            </a:r>
            <a:r>
              <a:rPr lang="en-US" sz="3200" u="sng" dirty="0"/>
              <a:t> a contract requirement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If required by a </a:t>
            </a:r>
            <a:r>
              <a:rPr lang="en-US" sz="3200" dirty="0" smtClean="0"/>
              <a:t>contract </a:t>
            </a:r>
            <a:r>
              <a:rPr lang="en-US" sz="3200" dirty="0"/>
              <a:t>from outside </a:t>
            </a:r>
            <a:r>
              <a:rPr lang="en-US" sz="3200" dirty="0" smtClean="0"/>
              <a:t>employer (not USF), then answer “Yes”.</a:t>
            </a:r>
            <a:endParaRPr 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If </a:t>
            </a:r>
            <a:r>
              <a:rPr lang="en-US" sz="3200" dirty="0"/>
              <a:t>“Yes”, goes to USF Office of Research Patents &amp; Licensing for approval </a:t>
            </a:r>
            <a:r>
              <a:rPr lang="en-US" sz="3200" dirty="0" smtClean="0"/>
              <a:t>first</a:t>
            </a:r>
            <a:endParaRPr 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Also called Intellectual Property </a:t>
            </a:r>
            <a:r>
              <a:rPr lang="en-US" sz="3200" dirty="0" smtClean="0"/>
              <a:t>Rights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4000" smtClean="0"/>
              <a:t>3. </a:t>
            </a:r>
            <a:r>
              <a:rPr lang="en-US" smtClean="0"/>
              <a:t>Receive Conference Request or Approval</a:t>
            </a:r>
          </a:p>
        </p:txBody>
      </p:sp>
      <p:sp>
        <p:nvSpPr>
          <p:cNvPr id="3072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5029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After submitted Supervisor can accept, seek a conference, ask questions or deny</a:t>
            </a:r>
          </a:p>
          <a:p>
            <a:pPr lvl="1" eaLnBrk="1" hangingPunct="1"/>
            <a:r>
              <a:rPr lang="en-US" sz="3200" dirty="0" smtClean="0"/>
              <a:t>Conference request will result in e-mail notice to Faculty Member</a:t>
            </a:r>
          </a:p>
          <a:p>
            <a:pPr lvl="2" eaLnBrk="1" hangingPunct="1"/>
            <a:r>
              <a:rPr lang="en-US" sz="2800" dirty="0" smtClean="0"/>
              <a:t>usually because entered incorrectly or unclear</a:t>
            </a:r>
          </a:p>
          <a:p>
            <a:pPr lvl="1" eaLnBrk="1" hangingPunct="1"/>
            <a:r>
              <a:rPr lang="en-US" sz="3200" dirty="0" smtClean="0"/>
              <a:t>Provide to  conference requestor</a:t>
            </a:r>
          </a:p>
          <a:p>
            <a:pPr lvl="2" eaLnBrk="1" hangingPunct="1"/>
            <a:r>
              <a:rPr lang="en-US" dirty="0" smtClean="0"/>
              <a:t>Answer questions, if asked—in ROAD</a:t>
            </a:r>
          </a:p>
          <a:p>
            <a:pPr lvl="2" eaLnBrk="1" hangingPunct="1"/>
            <a:r>
              <a:rPr lang="en-US" sz="2800" dirty="0" smtClean="0"/>
              <a:t>Clarifying information</a:t>
            </a:r>
          </a:p>
          <a:p>
            <a:pPr lvl="2" eaLnBrk="1" hangingPunct="1"/>
            <a:r>
              <a:rPr lang="en-US" sz="2800" dirty="0" smtClean="0"/>
              <a:t>Ensure  leave is submitted correctly</a:t>
            </a: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Cancellation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members can cancel an activity:</a:t>
            </a:r>
          </a:p>
          <a:p>
            <a:pPr marL="0" indent="0">
              <a:buNone/>
            </a:pPr>
            <a:r>
              <a:rPr lang="en-US" dirty="0" smtClean="0"/>
              <a:t>	- prior to the activity occurring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and up to midnight of the first day of the 		event or activity</a:t>
            </a:r>
          </a:p>
          <a:p>
            <a:r>
              <a:rPr lang="en-US" dirty="0" smtClean="0"/>
              <a:t>Cancellations after midnight of the first day can be done through a request to OFA</a:t>
            </a:r>
          </a:p>
          <a:p>
            <a:r>
              <a:rPr lang="en-US" dirty="0" smtClean="0"/>
              <a:t>ROAD has no edit feature after hitting the submit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86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3. Receive Conference Request or Approval</a:t>
            </a:r>
          </a:p>
        </p:txBody>
      </p:sp>
      <p:sp>
        <p:nvSpPr>
          <p:cNvPr id="3174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Faculty Member can sign in to see old requests to check status.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/>
              <a:t>Note: Actions are in reverse chronological order, and individual reports can be printed out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5000"/>
                    </a14:imgEffect>
                    <a14:imgEffect>
                      <a14:brightnessContrast bright="10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1"/>
            <a:ext cx="8305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sz="4800" smtClean="0"/>
              <a:t>4. Submit Other Items</a:t>
            </a:r>
          </a:p>
        </p:txBody>
      </p:sp>
      <p:sp>
        <p:nvSpPr>
          <p:cNvPr id="327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If activity or travel time occurs during work hours or on either side of “lunch hour” must use </a:t>
            </a:r>
            <a:r>
              <a:rPr lang="en-US" sz="3600" b="1" dirty="0" smtClean="0"/>
              <a:t>annual leave</a:t>
            </a:r>
          </a:p>
          <a:p>
            <a:pPr eaLnBrk="1" hangingPunct="1"/>
            <a:r>
              <a:rPr lang="en-US" sz="3600" dirty="0" smtClean="0"/>
              <a:t>Leave Request, unless after 5:00 pm or weekend days</a:t>
            </a:r>
          </a:p>
          <a:p>
            <a:pPr lvl="1" eaLnBrk="1" hangingPunct="1"/>
            <a:r>
              <a:rPr lang="en-US" sz="3200" dirty="0" smtClean="0"/>
              <a:t>Annual Leave (ALT) or Business Leave</a:t>
            </a:r>
          </a:p>
          <a:p>
            <a:pPr eaLnBrk="1" hangingPunct="1"/>
            <a:r>
              <a:rPr lang="en-US" sz="3600" dirty="0" smtClean="0"/>
              <a:t>Clinic Cancellation (if applicable)</a:t>
            </a:r>
          </a:p>
          <a:p>
            <a:pPr lvl="1" eaLnBrk="1" hangingPunct="1"/>
            <a:r>
              <a:rPr lang="en-US" sz="3200" dirty="0" smtClean="0"/>
              <a:t>Use department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USF Regulations/Policies </a:t>
            </a:r>
            <a:br>
              <a:rPr lang="en-US" sz="4000" dirty="0" smtClean="0"/>
            </a:br>
            <a:r>
              <a:rPr lang="en-US" sz="4000" dirty="0" smtClean="0"/>
              <a:t>for Outside Activity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3581399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University Regulation: 10.107</a:t>
            </a:r>
            <a:r>
              <a:rPr lang="en-US" dirty="0" smtClean="0"/>
              <a:t> Faculty Ethical Obligations: Conflicts of Interest and Outside Employment; Employment of Relatives; Seeking or Holding Public Office (eff. 10/5/03, rev. 04/03/14)</a:t>
            </a:r>
          </a:p>
          <a:p>
            <a:pPr eaLnBrk="1" hangingPunct="1"/>
            <a:r>
              <a:rPr lang="en-US" b="1" dirty="0" smtClean="0"/>
              <a:t>USF System Policy 0-027</a:t>
            </a:r>
            <a:r>
              <a:rPr lang="en-US" dirty="0" smtClean="0"/>
              <a:t>: Florida Code of Ethics for Public Officers and Employees; Compliance and Disclosure (eff. 04/03/14)</a:t>
            </a:r>
          </a:p>
          <a:p>
            <a:pPr eaLnBrk="1" hangingPunct="1"/>
            <a:r>
              <a:rPr lang="en-US" b="1" dirty="0" smtClean="0"/>
              <a:t>USF Health</a:t>
            </a:r>
            <a:r>
              <a:rPr lang="en-US" dirty="0" smtClean="0"/>
              <a:t>: Conflict of Interest Policy</a:t>
            </a:r>
            <a:r>
              <a:rPr lang="en-US" b="1" dirty="0" smtClean="0"/>
              <a:t> </a:t>
            </a:r>
            <a:r>
              <a:rPr lang="en-US" dirty="0" smtClean="0"/>
              <a:t>(eff. 03/17/03, rev. 06/01/08)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sz="4800" dirty="0" smtClean="0"/>
              <a:t>5. Disclose for Grants</a:t>
            </a:r>
          </a:p>
        </p:txBody>
      </p:sp>
      <p:sp>
        <p:nvSpPr>
          <p:cNvPr id="3379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report can be printed out and attached to a grant proposal which requires disclosure of outside activity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52446"/>
            <a:ext cx="8382000" cy="271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3.0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Training through IT if sufficient interest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“self-complete” option for Employer and funding source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Conference request that are unanswered will be denied by the system in 14 days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Improved language on some questions and refined routing logic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Action Area for Chairs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Additional opportunity to refine data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 More</a:t>
            </a:r>
          </a:p>
        </p:txBody>
      </p:sp>
      <p:sp>
        <p:nvSpPr>
          <p:cNvPr id="3584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676400"/>
            <a:ext cx="8385175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USF Regulation 10.107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http://generalcounsel.usf.edu/regulations/pdfs/regulation-usf10.107.pdf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/>
            <a:r>
              <a:rPr lang="en-US" dirty="0" smtClean="0"/>
              <a:t>USF Policy 0-027 Florida Code </a:t>
            </a:r>
            <a:r>
              <a:rPr lang="en-US" dirty="0"/>
              <a:t>of Ethics: </a:t>
            </a: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generalcounsel.usf.edu/policies-and-procedures/pdfs/policy-0-027.pdf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/>
            <a:r>
              <a:rPr lang="en-US" dirty="0" smtClean="0"/>
              <a:t>USF Health Guidelines</a:t>
            </a:r>
            <a:r>
              <a:rPr lang="en-US" sz="2800" dirty="0" smtClean="0"/>
              <a:t> </a:t>
            </a:r>
            <a:r>
              <a:rPr lang="en-US" dirty="0" smtClean="0"/>
              <a:t>Conflict of Interest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5"/>
              </a:rPr>
              <a:t>http://health.usf.edu/facultyaffairs/ConflictOfInterest.htm</a:t>
            </a:r>
            <a:r>
              <a:rPr lang="en-US" sz="2800" dirty="0" smtClean="0"/>
              <a:t> </a:t>
            </a:r>
          </a:p>
          <a:p>
            <a:pPr marL="0" indent="0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More—Cont’d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Pharmaceutical </a:t>
            </a:r>
            <a:r>
              <a:rPr lang="en-US" dirty="0" smtClean="0"/>
              <a:t>and Device Manufacturer Relationships</a:t>
            </a:r>
            <a:r>
              <a:rPr lang="en-US" sz="2800" dirty="0" smtClean="0"/>
              <a:t> (MCOM</a:t>
            </a:r>
            <a:r>
              <a:rPr lang="en-US" sz="2800" dirty="0"/>
              <a:t>) </a:t>
            </a:r>
            <a:r>
              <a:rPr lang="en-US" sz="2800" dirty="0" smtClean="0"/>
              <a:t>Policy 9.019 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generalcounsel.usf.edu/regulations/pdfs/regulation-usf9.019.pdf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eaLnBrk="1" hangingPunct="1"/>
            <a:r>
              <a:rPr lang="en-US" dirty="0"/>
              <a:t>USF System Research Conflicts Policy 0-309 </a:t>
            </a:r>
            <a:r>
              <a:rPr lang="en-US" sz="2800" dirty="0">
                <a:hlinkClick r:id="rId4"/>
              </a:rPr>
              <a:t>http://generalcounsel.usf.edu/policies-and-procedures/pdfs/policy-0-309.pdf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dirty="0" smtClean="0"/>
              <a:t>Standards </a:t>
            </a:r>
            <a:r>
              <a:rPr lang="en-US" dirty="0" smtClean="0"/>
              <a:t>of Conduct for State Employees</a:t>
            </a:r>
            <a:r>
              <a:rPr lang="en-US" sz="2800" dirty="0" smtClean="0"/>
              <a:t> </a:t>
            </a:r>
            <a:r>
              <a:rPr lang="en-US" sz="2800" dirty="0" smtClean="0"/>
              <a:t> (State </a:t>
            </a:r>
            <a:r>
              <a:rPr lang="en-US" sz="2800" dirty="0" err="1" smtClean="0"/>
              <a:t>Statutues</a:t>
            </a:r>
            <a:r>
              <a:rPr lang="en-US" sz="2800" dirty="0" smtClean="0"/>
              <a:t>)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 smtClean="0">
                <a:hlinkClick r:id="rId5"/>
              </a:rPr>
              <a:t>://www.leg.state.fl.us/statutes/index.cfm?App_mode=Display_Statute&amp;Search_String=&amp;URL=Ch0112/SEC313.HTM&amp;Title=-%3e2006-%3eCh0112-%</a:t>
            </a:r>
            <a:r>
              <a:rPr lang="en-US" sz="2000" dirty="0" smtClean="0">
                <a:hlinkClick r:id="rId5"/>
              </a:rPr>
              <a:t>3eSection%20313#0112.313</a:t>
            </a:r>
            <a:r>
              <a:rPr lang="en-US" sz="2000" dirty="0" smtClean="0"/>
              <a:t> 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Information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Faculty Members engaging in a </a:t>
            </a:r>
            <a:r>
              <a:rPr lang="en-US" u="sng" dirty="0" smtClean="0"/>
              <a:t>compensated activities</a:t>
            </a:r>
            <a:r>
              <a:rPr lang="en-US" dirty="0" smtClean="0"/>
              <a:t>, or activity that </a:t>
            </a:r>
            <a:r>
              <a:rPr lang="en-US" u="sng" dirty="0" smtClean="0"/>
              <a:t>may create a conflict with their USF employment</a:t>
            </a:r>
          </a:p>
          <a:p>
            <a:pPr eaLnBrk="1" hangingPunct="1"/>
            <a:r>
              <a:rPr lang="en-US" b="1" dirty="0" smtClean="0"/>
              <a:t>MUST REPORT </a:t>
            </a:r>
            <a:r>
              <a:rPr lang="en-US" dirty="0" smtClean="0"/>
              <a:t>such activity</a:t>
            </a:r>
          </a:p>
          <a:p>
            <a:pPr eaLnBrk="1" hangingPunct="1"/>
            <a:r>
              <a:rPr lang="en-US" b="1" dirty="0" smtClean="0"/>
              <a:t>PRIOR TO </a:t>
            </a:r>
            <a:r>
              <a:rPr lang="en-US" dirty="0" smtClean="0"/>
              <a:t>engaging in the activity </a:t>
            </a:r>
          </a:p>
          <a:p>
            <a:pPr eaLnBrk="1" hangingPunct="1"/>
            <a:r>
              <a:rPr lang="en-US" dirty="0" smtClean="0"/>
              <a:t>USF Health Faculty use the ROAD system. Icon is found on the lower left of the Faculty Affairs </a:t>
            </a:r>
            <a:r>
              <a:rPr lang="en-US" dirty="0"/>
              <a:t>Homepage: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health.usf.edu/facultyaffairs/index.htm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Outside Activities Steps</a:t>
            </a:r>
          </a:p>
        </p:txBody>
      </p:sp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600" dirty="0" smtClean="0"/>
              <a:t>Identify Outside Activities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600" dirty="0" smtClean="0"/>
              <a:t>Submit Request in ROAD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600" dirty="0" smtClean="0"/>
              <a:t>Receive Conference Request/Questions or Approval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600" dirty="0" smtClean="0"/>
              <a:t>Answer Conference Questions or Submit Other Items*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600" dirty="0" smtClean="0"/>
              <a:t>Disclosures for Grants*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477000" y="591185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* If needed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Identify Outside Activities</a:t>
            </a:r>
          </a:p>
        </p:txBody>
      </p:sp>
      <p:sp>
        <p:nvSpPr>
          <p:cNvPr id="19458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i="1" dirty="0" smtClean="0"/>
              <a:t>Outside Activity</a:t>
            </a:r>
            <a:r>
              <a:rPr lang="en-US" sz="3600" dirty="0" smtClean="0"/>
              <a:t>: any </a:t>
            </a:r>
            <a:r>
              <a:rPr lang="en-US" sz="3600" dirty="0"/>
              <a:t>e</a:t>
            </a:r>
            <a:r>
              <a:rPr lang="en-US" sz="3600" dirty="0" smtClean="0"/>
              <a:t>mployment</a:t>
            </a:r>
            <a:r>
              <a:rPr lang="en-US" sz="3600" dirty="0"/>
              <a:t>, private practice, private </a:t>
            </a:r>
            <a:r>
              <a:rPr lang="en-US" sz="3600" dirty="0" smtClean="0"/>
              <a:t>consulting, teaching</a:t>
            </a:r>
            <a:r>
              <a:rPr lang="en-US" sz="3600" dirty="0"/>
              <a:t>, research, service on boards or commissions, or any other activity</a:t>
            </a:r>
            <a:r>
              <a:rPr lang="en-US" sz="3600" dirty="0" smtClean="0"/>
              <a:t>, compensated </a:t>
            </a:r>
            <a:r>
              <a:rPr lang="en-US" sz="3600" dirty="0"/>
              <a:t>or uncompensated, which is not part of </a:t>
            </a:r>
            <a:r>
              <a:rPr lang="en-US" sz="3600" dirty="0" smtClean="0"/>
              <a:t>the employee’s assigned </a:t>
            </a:r>
            <a:r>
              <a:rPr lang="en-US" sz="3600" dirty="0"/>
              <a:t>duties and for which the USF </a:t>
            </a:r>
            <a:r>
              <a:rPr lang="en-US" sz="3600" dirty="0" smtClean="0"/>
              <a:t>System </a:t>
            </a:r>
            <a:r>
              <a:rPr lang="en-US" sz="3600" dirty="0"/>
              <a:t>does not </a:t>
            </a:r>
            <a:r>
              <a:rPr lang="en-US" sz="3600" dirty="0" smtClean="0"/>
              <a:t>provide compensation.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Identify Outside Activities</a:t>
            </a:r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Is the faculty member compensated by an outside source?</a:t>
            </a:r>
          </a:p>
          <a:p>
            <a:pPr eaLnBrk="1" hangingPunct="1"/>
            <a:r>
              <a:rPr lang="en-US" sz="3600" smtClean="0"/>
              <a:t>Even if unpaid, is it or could it appear to be a conflict of interest or commitment with USF employment?</a:t>
            </a:r>
          </a:p>
          <a:p>
            <a:pPr eaLnBrk="1" hangingPunct="1"/>
            <a:r>
              <a:rPr lang="en-US" sz="3600" smtClean="0"/>
              <a:t>Is it part of the faculty member’s USF Health Assignment?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Identify Outside Activities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/>
              <a:t>Compensation</a:t>
            </a:r>
            <a:r>
              <a:rPr lang="en-US" sz="3600" dirty="0"/>
              <a:t> means any salary; </a:t>
            </a:r>
            <a:r>
              <a:rPr lang="en-US" sz="3600" dirty="0" smtClean="0"/>
              <a:t>honorarium; benefits</a:t>
            </a:r>
            <a:r>
              <a:rPr lang="en-US" sz="3600" dirty="0"/>
              <a:t>; services; fees; milestone </a:t>
            </a:r>
            <a:r>
              <a:rPr lang="en-US" sz="3600" dirty="0" smtClean="0"/>
              <a:t>payments; bonuses</a:t>
            </a:r>
            <a:r>
              <a:rPr lang="en-US" sz="3600" dirty="0"/>
              <a:t>; equity interests and royalties; </a:t>
            </a:r>
            <a:r>
              <a:rPr lang="en-US" sz="3600" dirty="0" smtClean="0"/>
              <a:t>proprietary interests</a:t>
            </a:r>
            <a:r>
              <a:rPr lang="en-US" sz="3600" dirty="0"/>
              <a:t>; warrants; grant funding; </a:t>
            </a:r>
            <a:r>
              <a:rPr lang="en-US" sz="3600" dirty="0" smtClean="0"/>
              <a:t>corporate underwriting</a:t>
            </a:r>
            <a:r>
              <a:rPr lang="en-US" sz="3600" dirty="0"/>
              <a:t>; patent, trademark, copyright </a:t>
            </a:r>
            <a:r>
              <a:rPr lang="en-US" sz="3600" dirty="0" smtClean="0"/>
              <a:t>or license </a:t>
            </a:r>
            <a:r>
              <a:rPr lang="en-US" sz="3600" dirty="0"/>
              <a:t>agreements commissions; payments; </a:t>
            </a:r>
            <a:r>
              <a:rPr lang="en-US" sz="3600" dirty="0" smtClean="0"/>
              <a:t>gifts; real </a:t>
            </a:r>
            <a:r>
              <a:rPr lang="en-US" sz="3600" dirty="0"/>
              <a:t>property; the use of real property; tangible </a:t>
            </a:r>
            <a:r>
              <a:rPr lang="en-US" sz="3600" dirty="0" smtClean="0"/>
              <a:t>or intangible </a:t>
            </a:r>
            <a:r>
              <a:rPr lang="en-US" sz="3600" dirty="0"/>
              <a:t>personal property; the use of </a:t>
            </a:r>
            <a:r>
              <a:rPr lang="en-US" sz="3600" dirty="0" smtClean="0"/>
              <a:t>tangible or </a:t>
            </a:r>
            <a:r>
              <a:rPr lang="en-US" sz="3600" dirty="0"/>
              <a:t>intangible personal property; preferential </a:t>
            </a:r>
            <a:r>
              <a:rPr lang="en-US" sz="3600" dirty="0" smtClean="0"/>
              <a:t>rates or </a:t>
            </a:r>
            <a:r>
              <a:rPr lang="en-US" sz="3600" dirty="0"/>
              <a:t>terms on a debt, loan, goods or services; </a:t>
            </a:r>
            <a:r>
              <a:rPr lang="en-US" sz="3600" dirty="0" smtClean="0"/>
              <a:t>or </a:t>
            </a:r>
            <a:r>
              <a:rPr lang="en-US" sz="3600" b="1" i="1" dirty="0" smtClean="0"/>
              <a:t>anything </a:t>
            </a:r>
            <a:r>
              <a:rPr lang="en-US" sz="3600" b="1" i="1" dirty="0"/>
              <a:t>of value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Identify Outside Activities</a:t>
            </a: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i="1" dirty="0" smtClean="0"/>
              <a:t>Conflict of Commitment </a:t>
            </a:r>
            <a:r>
              <a:rPr lang="en-US" sz="3600" dirty="0" smtClean="0"/>
              <a:t>means a conflict of interest with University employment that primarily relates to issues of time allocation.</a:t>
            </a:r>
          </a:p>
          <a:p>
            <a:pPr eaLnBrk="1" hangingPunct="1"/>
            <a:r>
              <a:rPr lang="en-US" sz="3600" b="1" i="1" dirty="0" smtClean="0"/>
              <a:t>Business Activity</a:t>
            </a:r>
            <a:r>
              <a:rPr lang="en-US" sz="3600" dirty="0" smtClean="0"/>
              <a:t> means activity outside your normal USF location that is within the assigned duties (e.g. annual meetings of a national association)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Identify Outside Activities</a:t>
            </a:r>
          </a:p>
        </p:txBody>
      </p:sp>
      <p:sp>
        <p:nvSpPr>
          <p:cNvPr id="23554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Different Types</a:t>
            </a:r>
          </a:p>
          <a:p>
            <a:pPr lvl="1" eaLnBrk="1" hangingPunct="1"/>
            <a:r>
              <a:rPr lang="en-US" sz="3200" dirty="0" smtClean="0"/>
              <a:t>No Activity </a:t>
            </a:r>
            <a:r>
              <a:rPr lang="en-US" dirty="0" smtClean="0"/>
              <a:t>(Must report 1x at beginning of FY)</a:t>
            </a:r>
          </a:p>
          <a:p>
            <a:pPr lvl="1" eaLnBrk="1" hangingPunct="1"/>
            <a:r>
              <a:rPr lang="en-US" sz="3200" dirty="0" smtClean="0"/>
              <a:t>One Time Event </a:t>
            </a:r>
            <a:r>
              <a:rPr lang="en-US" dirty="0" smtClean="0"/>
              <a:t>(1 Report)</a:t>
            </a:r>
          </a:p>
          <a:p>
            <a:pPr lvl="1" eaLnBrk="1" hangingPunct="1"/>
            <a:r>
              <a:rPr lang="en-US" sz="3200" dirty="0" smtClean="0"/>
              <a:t>Ongoing, Regular </a:t>
            </a:r>
            <a:r>
              <a:rPr lang="en-US" dirty="0" smtClean="0"/>
              <a:t>(1 Report per year)</a:t>
            </a:r>
          </a:p>
          <a:p>
            <a:pPr lvl="1" eaLnBrk="1" hangingPunct="1"/>
            <a:r>
              <a:rPr lang="en-US" sz="3200" dirty="0" smtClean="0"/>
              <a:t>Ongoing, Irregular </a:t>
            </a:r>
            <a:r>
              <a:rPr lang="en-US" dirty="0" smtClean="0"/>
              <a:t>(1 Report for every event)</a:t>
            </a:r>
          </a:p>
          <a:p>
            <a:pPr lvl="1" eaLnBrk="1" hangingPunct="1"/>
            <a:r>
              <a:rPr lang="en-US" sz="3200" dirty="0" smtClean="0"/>
              <a:t>Stand-by/Tentative </a:t>
            </a:r>
            <a:r>
              <a:rPr lang="en-US" dirty="0" smtClean="0"/>
              <a:t>(See No Activity)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1095</Words>
  <Application>Microsoft Office PowerPoint</Application>
  <PresentationFormat>On-screen Show (4:3)</PresentationFormat>
  <Paragraphs>157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USF Regulations/Policies  for Outside Activity</vt:lpstr>
      <vt:lpstr>Basic Information</vt:lpstr>
      <vt:lpstr>Outside Activities Steps</vt:lpstr>
      <vt:lpstr>1. Identify Outside Activities</vt:lpstr>
      <vt:lpstr>1. Identify Outside Activities</vt:lpstr>
      <vt:lpstr>1. Identify Outside Activities</vt:lpstr>
      <vt:lpstr>1. Identify Outside Activities</vt:lpstr>
      <vt:lpstr>1. Identify Outside Activities</vt:lpstr>
      <vt:lpstr>2. Submit Request</vt:lpstr>
      <vt:lpstr>2. Submit Request</vt:lpstr>
      <vt:lpstr>2. Submit Request</vt:lpstr>
      <vt:lpstr>2. Submit Request</vt:lpstr>
      <vt:lpstr>2. Submit Request</vt:lpstr>
      <vt:lpstr>2. Submit Request</vt:lpstr>
      <vt:lpstr>3. Receive Conference Request or Approval</vt:lpstr>
      <vt:lpstr>ROAD Cancellation feature</vt:lpstr>
      <vt:lpstr>3. Receive Conference Request or Approval</vt:lpstr>
      <vt:lpstr>4. Submit Other Items</vt:lpstr>
      <vt:lpstr>5. Disclose for Grants</vt:lpstr>
      <vt:lpstr>ROAD 3.0</vt:lpstr>
      <vt:lpstr>Learn More</vt:lpstr>
      <vt:lpstr>Learn More—Cont’d</vt:lpstr>
    </vt:vector>
  </TitlesOfParts>
  <Company>USF Health Sciences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trichar2</dc:creator>
  <cp:lastModifiedBy>Olga J. Joanow</cp:lastModifiedBy>
  <cp:revision>95</cp:revision>
  <cp:lastPrinted>2013-11-18T14:43:44Z</cp:lastPrinted>
  <dcterms:created xsi:type="dcterms:W3CDTF">2009-09-25T17:33:33Z</dcterms:created>
  <dcterms:modified xsi:type="dcterms:W3CDTF">2014-09-18T14:31:36Z</dcterms:modified>
</cp:coreProperties>
</file>