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63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E570AA-2831-46AD-9739-66FB57DEBE6A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17B6E4-0DDE-4495-8226-0DBF3A6F0B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18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BFEC6AF-A544-4481-A2F5-2F25CE73FEE3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5943600"/>
            <a:ext cx="24384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0811C-7974-43B5-A0AB-0AD32D67364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5943600"/>
            <a:ext cx="24384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C4A69-7E10-4929-8942-EC524062871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"/>
            <a:ext cx="20955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1341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5943600"/>
            <a:ext cx="24384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B0617-9E63-449B-8AD4-76EC32C7201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79D598-864B-4267-8FEB-B27B11D46A33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5943600"/>
            <a:ext cx="24384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EEBF9-5FF8-4929-A368-2594B26692B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5943600"/>
            <a:ext cx="24384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FC663-4486-4CE6-9DCA-5F14EE0A3E1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11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95400"/>
            <a:ext cx="411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5943600"/>
            <a:ext cx="24384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08A70-C35A-450A-B198-AAAE2FC654D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667000" y="5943600"/>
            <a:ext cx="24384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903CC-0374-4D47-AEA9-127C5DCEEF1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67000" y="5943600"/>
            <a:ext cx="24384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F4FA5-2671-4EFC-8D7C-880AA79AECD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667000" y="5943600"/>
            <a:ext cx="24384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65E5E-D76F-4C31-95E9-357455094F2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5943600"/>
            <a:ext cx="24384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0AF8A-AECA-4846-AC0D-1F0CF229BFF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5943600"/>
            <a:ext cx="24384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6D17A-E5B8-4E37-AB7A-22CEFF50B3F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3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38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382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943600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743200" y="5943600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79D598-864B-4267-8FEB-B27B11D46A33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6781800"/>
            <a:ext cx="9144000" cy="76200"/>
          </a:xfrm>
          <a:prstGeom prst="rect">
            <a:avLst/>
          </a:prstGeom>
          <a:solidFill>
            <a:srgbClr val="0057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31" name="TextBox 2"/>
          <p:cNvSpPr txBox="1">
            <a:spLocks noChangeArrowheads="1"/>
          </p:cNvSpPr>
          <p:nvPr/>
        </p:nvSpPr>
        <p:spPr bwMode="auto">
          <a:xfrm>
            <a:off x="381000" y="6477000"/>
            <a:ext cx="2895600" cy="2460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solidFill>
                  <a:srgbClr val="0D7144"/>
                </a:solidFill>
                <a:latin typeface="Goudy Old Style" pitchFamily="18" charset="0"/>
              </a:rPr>
              <a:t>UNIVERSITY OF SOUTH FLORIDA</a:t>
            </a:r>
          </a:p>
        </p:txBody>
      </p:sp>
      <p:pic>
        <p:nvPicPr>
          <p:cNvPr id="1032" name="Picture 10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427663" y="5892800"/>
            <a:ext cx="109537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6324600" y="5867400"/>
            <a:ext cx="2590800" cy="6159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 smtClean="0">
                <a:solidFill>
                  <a:srgbClr val="00573C"/>
                </a:solidFill>
                <a:latin typeface="Goudy Old Style" pitchFamily="18" charset="0"/>
              </a:rPr>
              <a:t>CENTER FOR EVIDENCE</a:t>
            </a:r>
            <a:br>
              <a:rPr lang="en-US" sz="1600" dirty="0" smtClean="0">
                <a:solidFill>
                  <a:srgbClr val="00573C"/>
                </a:solidFill>
                <a:latin typeface="Goudy Old Style" pitchFamily="18" charset="0"/>
              </a:rPr>
            </a:br>
            <a:r>
              <a:rPr lang="en-US" sz="200" dirty="0" smtClean="0">
                <a:solidFill>
                  <a:srgbClr val="00573C"/>
                </a:solidFill>
                <a:latin typeface="Goudy Old Style" pitchFamily="18" charset="0"/>
              </a:rPr>
              <a:t/>
            </a:r>
            <a:br>
              <a:rPr lang="en-US" sz="200" dirty="0" smtClean="0">
                <a:solidFill>
                  <a:srgbClr val="00573C"/>
                </a:solidFill>
                <a:latin typeface="Goudy Old Style" pitchFamily="18" charset="0"/>
              </a:rPr>
            </a:br>
            <a:r>
              <a:rPr lang="en-US" sz="1600" dirty="0" smtClean="0">
                <a:solidFill>
                  <a:srgbClr val="00573C"/>
                </a:solidFill>
                <a:latin typeface="Goudy Old Style" pitchFamily="18" charset="0"/>
              </a:rPr>
              <a:t>BASED MEDICINE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6705600" y="6175375"/>
            <a:ext cx="1828800" cy="0"/>
          </a:xfrm>
          <a:prstGeom prst="line">
            <a:avLst/>
          </a:prstGeom>
          <a:ln>
            <a:solidFill>
              <a:srgbClr val="C4B5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88955"/>
        </a:buClr>
        <a:buFont typeface="Wingdings" pitchFamily="11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988955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573C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afioramo@health.usf.edu" TargetMode="External"/><Relationship Id="rId2" Type="http://schemas.openxmlformats.org/officeDocument/2006/relationships/hyperlink" Target="mailto:rmhaskar@health.usf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8"/>
          <p:cNvSpPr>
            <a:spLocks noChangeArrowheads="1"/>
          </p:cNvSpPr>
          <p:nvPr/>
        </p:nvSpPr>
        <p:spPr bwMode="auto">
          <a:xfrm>
            <a:off x="0" y="609600"/>
            <a:ext cx="9144000" cy="3276600"/>
          </a:xfrm>
          <a:prstGeom prst="rect">
            <a:avLst/>
          </a:prstGeom>
          <a:solidFill>
            <a:srgbClr val="988955">
              <a:alpha val="52156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838200"/>
            <a:ext cx="4495800" cy="28956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tx1"/>
                </a:solidFill>
              </a:rPr>
              <a:t>Fundamentals of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Evidence based Medicine: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Class structure</a:t>
            </a:r>
            <a:br>
              <a:rPr lang="en-US" b="1" dirty="0" smtClean="0">
                <a:solidFill>
                  <a:schemeClr val="tx1"/>
                </a:solidFill>
              </a:rPr>
            </a:br>
            <a:endParaRPr lang="en-US" sz="3500" b="1" dirty="0" smtClean="0"/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4038600"/>
            <a:ext cx="4572000" cy="17526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n-US" sz="2000" b="1" dirty="0" smtClean="0"/>
              <a:t>Rahul Mhaskar</a:t>
            </a:r>
            <a:endParaRPr lang="en-US" sz="1200" dirty="0" smtClean="0"/>
          </a:p>
          <a:p>
            <a:pPr algn="l" eaLnBrk="1" hangingPunct="1">
              <a:lnSpc>
                <a:spcPct val="80000"/>
              </a:lnSpc>
            </a:pPr>
            <a:r>
              <a:rPr lang="en-US" sz="1800" dirty="0" smtClean="0"/>
              <a:t>April 10, 2013</a:t>
            </a:r>
          </a:p>
          <a:p>
            <a:pPr algn="l" eaLnBrk="1" hangingPunct="1">
              <a:lnSpc>
                <a:spcPct val="80000"/>
              </a:lnSpc>
            </a:pPr>
            <a:endParaRPr lang="en-US" sz="1800" dirty="0" smtClean="0"/>
          </a:p>
        </p:txBody>
      </p:sp>
      <p:pic>
        <p:nvPicPr>
          <p:cNvPr id="13317" name="Picture 2" descr="http://usfweb3.usf.edu/absoluteig/gallery%2FWeb%5FPhotos%2Fusf%2Emlkplaza%2E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7900" y="609600"/>
            <a:ext cx="4356100" cy="32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Location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Location and time: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Room:GL1</a:t>
            </a:r>
            <a:r>
              <a:rPr lang="en-US" dirty="0"/>
              <a:t>, </a:t>
            </a:r>
            <a:r>
              <a:rPr lang="en-US" dirty="0" smtClean="0"/>
              <a:t>Wednesday </a:t>
            </a:r>
            <a:r>
              <a:rPr lang="en-US" dirty="0"/>
              <a:t>6:00pm to </a:t>
            </a:r>
            <a:r>
              <a:rPr lang="en-US" dirty="0" smtClean="0"/>
              <a:t>8:00pm</a:t>
            </a:r>
          </a:p>
          <a:p>
            <a:pPr marL="0" indent="0">
              <a:buNone/>
            </a:pPr>
            <a:r>
              <a:rPr lang="en-US" dirty="0" smtClean="0"/>
              <a:t>Apr 10, 2013 - June 12, 2013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Teleconference to TGH…..work in progress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89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Class structure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Interactive</a:t>
            </a:r>
          </a:p>
          <a:p>
            <a:r>
              <a:rPr lang="en-US" dirty="0" smtClean="0"/>
              <a:t>Discussions are encouraged</a:t>
            </a:r>
          </a:p>
          <a:p>
            <a:r>
              <a:rPr lang="en-US" dirty="0" smtClean="0"/>
              <a:t>No stupid questions…</a:t>
            </a:r>
          </a:p>
          <a:p>
            <a:r>
              <a:rPr lang="en-US" dirty="0" smtClean="0"/>
              <a:t>No homework..</a:t>
            </a:r>
          </a:p>
          <a:p>
            <a:r>
              <a:rPr lang="en-US" dirty="0" smtClean="0"/>
              <a:t>We believe in: problem based learning using hands on approach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96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3305859"/>
              </p:ext>
            </p:extLst>
          </p:nvPr>
        </p:nvGraphicFramePr>
        <p:xfrm>
          <a:off x="381000" y="213321"/>
          <a:ext cx="6019800" cy="55778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43392"/>
                <a:gridCol w="4676408"/>
              </a:tblGrid>
              <a:tr h="2438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Week 1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78" marR="3767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Introduction to Evidence based Medicine (EBM)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78" marR="37678" marT="0" marB="0"/>
                </a:tc>
              </a:tr>
              <a:tr h="9197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Week 2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78" marR="3767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Fundamentals of study design</a:t>
                      </a:r>
                      <a:endParaRPr lang="en-US" sz="1600" dirty="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</a:rPr>
                        <a:t>diagnostic accuracy and screening studies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</a:rPr>
                        <a:t>prognosis studies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</a:rPr>
                        <a:t>treatment efficacy studies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</a:rPr>
                        <a:t>treatment related harms studies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8" marR="37678" marT="0" marB="0"/>
                </a:tc>
              </a:tr>
              <a:tr h="9197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Week 3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78" marR="3767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Formulating the research question </a:t>
                      </a:r>
                      <a:endParaRPr lang="en-US" sz="1600" dirty="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</a:rPr>
                        <a:t>Population/intervention/control/outcomes/setting /study design/timeframe framework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</a:rPr>
                        <a:t>Matching study design to research question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Hands-on in class exercise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78" marR="37678" marT="0" marB="0"/>
                </a:tc>
              </a:tr>
              <a:tr h="14610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Week 4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78" marR="3767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Search for evidence (how it is different than a literature search)</a:t>
                      </a:r>
                      <a:endParaRPr lang="en-US" sz="1600" dirty="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 smtClean="0">
                          <a:effectLst/>
                        </a:rPr>
                        <a:t>Sources, how </a:t>
                      </a:r>
                      <a:r>
                        <a:rPr lang="en-US" sz="1400" dirty="0">
                          <a:effectLst/>
                        </a:rPr>
                        <a:t>to search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</a:rPr>
                        <a:t>Management of search results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</a:rPr>
                        <a:t>Specialized search engines / databases / meeting abstracts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</a:rPr>
                        <a:t>Snowball search / hand search / grey literature search strategies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Hands-on in class exercise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78" marR="37678" marT="0" marB="0"/>
                </a:tc>
              </a:tr>
              <a:tr h="11037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Week 5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78" marR="3767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Risk of bias in clinical studies </a:t>
                      </a:r>
                      <a:endParaRPr lang="en-US" sz="1600" dirty="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</a:rPr>
                        <a:t>Risk of bias assessment tools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Critical appraisal of:</a:t>
                      </a:r>
                      <a:endParaRPr lang="en-US" sz="1600" dirty="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</a:rPr>
                        <a:t>Diagnosis studies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</a:rPr>
                        <a:t>Prognosis studies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Hands-on in class exercise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78" marR="3767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851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9874062"/>
              </p:ext>
            </p:extLst>
          </p:nvPr>
        </p:nvGraphicFramePr>
        <p:xfrm>
          <a:off x="228600" y="152400"/>
          <a:ext cx="6019800" cy="5623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96436"/>
                <a:gridCol w="4523364"/>
              </a:tblGrid>
              <a:tr h="11887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Week 6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78" marR="3767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Critical appraisal of: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Intervention efficacy assessment studies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Treatment related harms assessment studies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Systematic reviews and meta analysis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Hands-on in class exercise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78" marR="37678" marT="0" marB="0">
                    <a:solidFill>
                      <a:schemeClr val="accent5"/>
                    </a:solidFill>
                  </a:tcPr>
                </a:tc>
              </a:tr>
              <a:tr h="14264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Week 7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78" marR="3767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Principles of research synthesis and comparative effectiveness research</a:t>
                      </a:r>
                      <a:endParaRPr lang="en-US" sz="1800" dirty="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</a:rPr>
                        <a:t>Principles of systematic review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</a:rPr>
                        <a:t>Rationale of systematic review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</a:rPr>
                        <a:t>Steps of systematic review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Hands-on in class exercise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78" marR="37678" marT="0" marB="0"/>
                </a:tc>
              </a:tr>
              <a:tr h="12039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Week 8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78" marR="37678" marT="0" marB="0"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Principles of meta analysis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 smtClean="0">
                          <a:effectLst/>
                        </a:rPr>
                        <a:t>Rationale and types of meta analysis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 smtClean="0">
                          <a:effectLst/>
                        </a:rPr>
                        <a:t>Indirect comparisons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 smtClean="0">
                          <a:effectLst/>
                        </a:rPr>
                        <a:t>Network</a:t>
                      </a:r>
                      <a:r>
                        <a:rPr lang="en-US" sz="1600" baseline="0" dirty="0" smtClean="0">
                          <a:effectLst/>
                        </a:rPr>
                        <a:t> meta analysis</a:t>
                      </a:r>
                      <a:endParaRPr lang="en-US" sz="1600" dirty="0" smtClean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Hands-on in class exercise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78" marR="37678" marT="0" marB="0"/>
                </a:tc>
              </a:tr>
              <a:tr h="14264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Week 9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78" marR="3767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Guidelines: appraisal and grading of strength of evidence</a:t>
                      </a:r>
                      <a:endParaRPr lang="en-US" sz="1800" dirty="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</a:rPr>
                        <a:t>Types of guidelines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</a:rPr>
                        <a:t>Where and how to search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</a:rPr>
                        <a:t>Critical appraisal of guidelines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Hands-on in class exercise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78" marR="37678" marT="0" marB="0"/>
                </a:tc>
              </a:tr>
              <a:tr h="2590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Week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78" marR="3767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Student presentations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78" marR="3767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322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House keeping issues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Attendance and </a:t>
            </a:r>
            <a:r>
              <a:rPr lang="en-US" u="sng" dirty="0" smtClean="0"/>
              <a:t>active</a:t>
            </a:r>
            <a:r>
              <a:rPr lang="en-US" dirty="0" smtClean="0"/>
              <a:t> participation is required</a:t>
            </a:r>
          </a:p>
          <a:p>
            <a:r>
              <a:rPr lang="en-US" dirty="0"/>
              <a:t>Please remember to bring a laptop to this class and all future sessions of the course.</a:t>
            </a:r>
          </a:p>
          <a:p>
            <a:r>
              <a:rPr lang="en-US" dirty="0" smtClean="0"/>
              <a:t>A </a:t>
            </a:r>
            <a:r>
              <a:rPr lang="en-US" dirty="0"/>
              <a:t>certificate of course completion will be provided for those who attend 70% of the classes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Last but not least, perhaps most important:</a:t>
            </a:r>
          </a:p>
          <a:p>
            <a:r>
              <a:rPr lang="en-US" dirty="0" smtClean="0"/>
              <a:t>Nice to have: an abstract or paper published..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90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 any </a:t>
            </a:r>
            <a:r>
              <a:rPr lang="en-US" b="1" dirty="0"/>
              <a:t>questions or </a:t>
            </a:r>
            <a:r>
              <a:rPr lang="en-US" b="1" dirty="0" smtClean="0"/>
              <a:t>suggestions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Call or send an email:</a:t>
            </a:r>
          </a:p>
          <a:p>
            <a:pPr marL="0" indent="0">
              <a:buNone/>
            </a:pPr>
            <a:r>
              <a:rPr lang="en-US" dirty="0" smtClean="0"/>
              <a:t>Course instructor: Rahul Mhaskar:</a:t>
            </a:r>
          </a:p>
          <a:p>
            <a:pPr marL="0" indent="0">
              <a:buNone/>
            </a:pPr>
            <a:r>
              <a:rPr lang="en-US" dirty="0" smtClean="0"/>
              <a:t>Phone: (813) 974 9608</a:t>
            </a:r>
          </a:p>
          <a:p>
            <a:pPr marL="0" indent="0">
              <a:buNone/>
            </a:pPr>
            <a:r>
              <a:rPr lang="en-US" dirty="0" smtClean="0"/>
              <a:t>Email: </a:t>
            </a:r>
            <a:r>
              <a:rPr lang="en-US" dirty="0" smtClean="0">
                <a:hlinkClick r:id="rId2"/>
              </a:rPr>
              <a:t>rmhaskar@health.usf.edu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Course coordinator: Amy Fioramonte:</a:t>
            </a:r>
          </a:p>
          <a:p>
            <a:pPr marL="0" indent="0">
              <a:buNone/>
            </a:pPr>
            <a:r>
              <a:rPr lang="en-US" dirty="0" smtClean="0"/>
              <a:t>Phone: (813) 250 2532</a:t>
            </a:r>
          </a:p>
          <a:p>
            <a:pPr marL="0" indent="0">
              <a:buNone/>
            </a:pPr>
            <a:r>
              <a:rPr lang="en-US" dirty="0"/>
              <a:t>Email: </a:t>
            </a:r>
            <a:r>
              <a:rPr lang="en-US" dirty="0" smtClean="0">
                <a:hlinkClick r:id="rId3"/>
              </a:rPr>
              <a:t>afioramo@health.usf.edu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72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COLORS" val="0"/>
  <p:tag name="MULTIRESPDIVISOR" val="1"/>
  <p:tag name="INCORRECTPOINTVALUE" val="0"/>
  <p:tag name="AUTOADJUSTPARTRANGE" val="True"/>
  <p:tag name="FIBNUMRESULTS" val="5"/>
  <p:tag name="PRRESPONSE2" val="9"/>
  <p:tag name="PRRESPONSE6" val="5"/>
  <p:tag name="PRRESPONSE10" val="1"/>
  <p:tag name="POWERPOINTVERSION" val="12.0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722948"/>
  <p:tag name="USESCHEMECOLORS" val="True"/>
  <p:tag name="GRIDROTATIONINTERVAL" val="2"/>
  <p:tag name="POLLINGCYCLE" val="2"/>
  <p:tag name="INCLUDEPPT" val="True"/>
  <p:tag name="REALTIMEBACKUPPATH" val="(None)"/>
  <p:tag name="FIBDISPLAYRESULTS" val="True"/>
  <p:tag name="PRRESPONSE3" val="8"/>
  <p:tag name="PRRESPONSE8" val="3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RESETCHARTS" val="Tru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CHARTLABELS" val="1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INCLUDENONRESPONDERS" val="False"/>
  <p:tag name="SAVECSVWITHSESSION" val="True"/>
  <p:tag name="DISPLAYNAME" val="True"/>
  <p:tag name="PRRESPONSE7" val="4"/>
  <p:tag name="GRIDFONTSIZE" val="12"/>
  <p:tag name="STDCHART" val="1"/>
  <p:tag name="RESPTABLESTYLE" val="-1"/>
  <p:tag name="CUSTOMCELLBACKCOLOR1" val="-657956"/>
  <p:tag name="PRRESPONSE4" val="7"/>
  <p:tag name="ADVANCEDSETTINGSVIEW" val="False"/>
  <p:tag name="DELIMITERS" val="3.1"/>
  <p:tag name="INCLUDESESSION" val="True"/>
  <p:tag name="EXPANDSHOWBAR" val="True"/>
  <p:tag name="TPVERSION" val="5"/>
  <p:tag name="TPFULLVERSION" val="5.0.0.2212"/>
  <p:tag name="PPTVERSION" val="14"/>
  <p:tag name="TPOS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390</Words>
  <Application>Microsoft Office PowerPoint</Application>
  <PresentationFormat>On-screen Show (4:3)</PresentationFormat>
  <Paragraphs>94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Fundamentals of Evidence based Medicine: Class structure </vt:lpstr>
      <vt:lpstr>Location</vt:lpstr>
      <vt:lpstr>Class structure</vt:lpstr>
      <vt:lpstr>PowerPoint Presentation</vt:lpstr>
      <vt:lpstr>PowerPoint Presentation</vt:lpstr>
      <vt:lpstr>House keeping issues</vt:lpstr>
      <vt:lpstr>For any questions or suggestions</vt:lpstr>
    </vt:vector>
  </TitlesOfParts>
  <Company>USF Health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 appraisal of a randomized controlled trial</dc:title>
  <dc:creator>rahulmhaskar</dc:creator>
  <cp:lastModifiedBy>Mhaskar, Rahul</cp:lastModifiedBy>
  <cp:revision>100</cp:revision>
  <dcterms:created xsi:type="dcterms:W3CDTF">2012-06-19T16:40:46Z</dcterms:created>
  <dcterms:modified xsi:type="dcterms:W3CDTF">2013-04-10T20:52:45Z</dcterms:modified>
</cp:coreProperties>
</file>